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7.jpg" ContentType="image/jpg"/>
  <Override PartName="/ppt/media/image19.jpg" ContentType="image/jpg"/>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72" r:id="rId9"/>
    <p:sldId id="263" r:id="rId10"/>
    <p:sldId id="264" r:id="rId11"/>
    <p:sldId id="267" r:id="rId12"/>
    <p:sldId id="270" r:id="rId13"/>
    <p:sldId id="268" r:id="rId14"/>
    <p:sldId id="269" r:id="rId15"/>
    <p:sldId id="271" r:id="rId16"/>
    <p:sldId id="265" r:id="rId17"/>
    <p:sldId id="266" r:id="rId18"/>
  </p:sldIdLst>
  <p:sldSz cx="14630400" cy="8229600"/>
  <p:notesSz cx="8229600" cy="14630400"/>
  <p:embeddedFontLst>
    <p:embeddedFont>
      <p:font typeface="Arial Black" panose="020B0A04020102020204" pitchFamily="34" charset="0"/>
      <p:bold r:id="rId20"/>
    </p:embeddedFont>
    <p:embeddedFont>
      <p:font typeface="Prata" panose="020B0604020202020204" charset="0"/>
      <p:regular r:id="rId21"/>
    </p:embeddedFont>
    <p:embeddedFont>
      <p:font typeface="Raleway" pitchFamily="2" charset="0"/>
      <p:regular r:id="rId22"/>
      <p:bold r:id="rId23"/>
      <p:italic r:id="rId24"/>
      <p:boldItalic r:id="rId25"/>
    </p:embeddedFont>
    <p:embeddedFont>
      <p:font typeface="Roboto" panose="02000000000000000000" pitchFamily="2" charset="0"/>
      <p:regular r:id="rId26"/>
      <p:bold r:id="rId27"/>
      <p:italic r:id="rId28"/>
      <p:boldItalic r:id="rId29"/>
    </p:embeddedFont>
    <p:embeddedFont>
      <p:font typeface="Sitka Display Semibold" pitchFamily="2" charset="0"/>
      <p:bold r:id="rId30"/>
      <p:boldItalic r:id="rId31"/>
    </p:embeddedFont>
    <p:embeddedFont>
      <p:font typeface="Tahoma" panose="020B0604030504040204" pitchFamily="34" charset="0"/>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C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2" d="100"/>
          <a:sy n="72" d="100"/>
        </p:scale>
        <p:origin x="451"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solidFill>
                  <a:schemeClr val="bg1"/>
                </a:solidFill>
                <a:latin typeface="Prata" pitchFamily="34" charset="0"/>
                <a:ea typeface="Prata" pitchFamily="34" charset="-122"/>
                <a:cs typeface="Prata" pitchFamily="34" charset="-120"/>
              </a:rPr>
              <a:t>Model Comparison </a:t>
            </a:r>
            <a:endParaRPr lang="en-IN" dirty="0">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barChart>
        <c:barDir val="col"/>
        <c:grouping val="clustered"/>
        <c:varyColors val="0"/>
        <c:ser>
          <c:idx val="0"/>
          <c:order val="0"/>
          <c:tx>
            <c:strRef>
              <c:f>Sheet1!$H$23</c:f>
              <c:strCache>
                <c:ptCount val="1"/>
                <c:pt idx="0">
                  <c:v>Accuracy</c:v>
                </c:pt>
              </c:strCache>
            </c:strRef>
          </c:tx>
          <c:spPr>
            <a:solidFill>
              <a:schemeClr val="accent1"/>
            </a:solidFill>
            <a:ln>
              <a:noFill/>
            </a:ln>
            <a:effectLst/>
          </c:spPr>
          <c:invertIfNegative val="0"/>
          <c:cat>
            <c:strRef>
              <c:f>Sheet1!$I$22:$M$22</c:f>
              <c:strCache>
                <c:ptCount val="5"/>
                <c:pt idx="0">
                  <c:v>Logistic Regression</c:v>
                </c:pt>
                <c:pt idx="1">
                  <c:v>Random Forest</c:v>
                </c:pt>
                <c:pt idx="2">
                  <c:v>AdaBoost</c:v>
                </c:pt>
                <c:pt idx="3">
                  <c:v>XGBoost</c:v>
                </c:pt>
                <c:pt idx="4">
                  <c:v>Support Vector Machine</c:v>
                </c:pt>
              </c:strCache>
            </c:strRef>
          </c:cat>
          <c:val>
            <c:numRef>
              <c:f>Sheet1!$I$23:$M$23</c:f>
              <c:numCache>
                <c:formatCode>General</c:formatCode>
                <c:ptCount val="5"/>
                <c:pt idx="0">
                  <c:v>0.80089999999999995</c:v>
                </c:pt>
                <c:pt idx="1">
                  <c:v>0.99839999999999995</c:v>
                </c:pt>
                <c:pt idx="2">
                  <c:v>0.75819999999999999</c:v>
                </c:pt>
                <c:pt idx="3">
                  <c:v>0.99819999999999998</c:v>
                </c:pt>
                <c:pt idx="4">
                  <c:v>0.95740000000000003</c:v>
                </c:pt>
              </c:numCache>
            </c:numRef>
          </c:val>
          <c:extLst>
            <c:ext xmlns:c16="http://schemas.microsoft.com/office/drawing/2014/chart" uri="{C3380CC4-5D6E-409C-BE32-E72D297353CC}">
              <c16:uniqueId val="{00000000-265D-4177-8B78-B7881C66548F}"/>
            </c:ext>
          </c:extLst>
        </c:ser>
        <c:ser>
          <c:idx val="1"/>
          <c:order val="1"/>
          <c:tx>
            <c:strRef>
              <c:f>Sheet1!$H$24</c:f>
              <c:strCache>
                <c:ptCount val="1"/>
                <c:pt idx="0">
                  <c:v>Precision</c:v>
                </c:pt>
              </c:strCache>
            </c:strRef>
          </c:tx>
          <c:spPr>
            <a:solidFill>
              <a:schemeClr val="accent2"/>
            </a:solidFill>
            <a:ln>
              <a:noFill/>
            </a:ln>
            <a:effectLst/>
          </c:spPr>
          <c:invertIfNegative val="0"/>
          <c:cat>
            <c:strRef>
              <c:f>Sheet1!$I$22:$M$22</c:f>
              <c:strCache>
                <c:ptCount val="5"/>
                <c:pt idx="0">
                  <c:v>Logistic Regression</c:v>
                </c:pt>
                <c:pt idx="1">
                  <c:v>Random Forest</c:v>
                </c:pt>
                <c:pt idx="2">
                  <c:v>AdaBoost</c:v>
                </c:pt>
                <c:pt idx="3">
                  <c:v>XGBoost</c:v>
                </c:pt>
                <c:pt idx="4">
                  <c:v>Support Vector Machine</c:v>
                </c:pt>
              </c:strCache>
            </c:strRef>
          </c:cat>
          <c:val>
            <c:numRef>
              <c:f>Sheet1!$I$24:$M$24</c:f>
              <c:numCache>
                <c:formatCode>General</c:formatCode>
                <c:ptCount val="5"/>
                <c:pt idx="0">
                  <c:v>0.80620000000000003</c:v>
                </c:pt>
                <c:pt idx="1">
                  <c:v>0.99880000000000002</c:v>
                </c:pt>
                <c:pt idx="2">
                  <c:v>0.77280000000000004</c:v>
                </c:pt>
                <c:pt idx="3">
                  <c:v>0.99390000000000001</c:v>
                </c:pt>
                <c:pt idx="4">
                  <c:v>0.95479999999999998</c:v>
                </c:pt>
              </c:numCache>
            </c:numRef>
          </c:val>
          <c:extLst>
            <c:ext xmlns:c16="http://schemas.microsoft.com/office/drawing/2014/chart" uri="{C3380CC4-5D6E-409C-BE32-E72D297353CC}">
              <c16:uniqueId val="{00000001-265D-4177-8B78-B7881C66548F}"/>
            </c:ext>
          </c:extLst>
        </c:ser>
        <c:ser>
          <c:idx val="2"/>
          <c:order val="2"/>
          <c:tx>
            <c:strRef>
              <c:f>Sheet1!$H$25</c:f>
              <c:strCache>
                <c:ptCount val="1"/>
                <c:pt idx="0">
                  <c:v>Recall</c:v>
                </c:pt>
              </c:strCache>
            </c:strRef>
          </c:tx>
          <c:spPr>
            <a:solidFill>
              <a:schemeClr val="accent3"/>
            </a:solidFill>
            <a:ln>
              <a:noFill/>
            </a:ln>
            <a:effectLst/>
          </c:spPr>
          <c:invertIfNegative val="0"/>
          <c:cat>
            <c:strRef>
              <c:f>Sheet1!$I$22:$M$22</c:f>
              <c:strCache>
                <c:ptCount val="5"/>
                <c:pt idx="0">
                  <c:v>Logistic Regression</c:v>
                </c:pt>
                <c:pt idx="1">
                  <c:v>Random Forest</c:v>
                </c:pt>
                <c:pt idx="2">
                  <c:v>AdaBoost</c:v>
                </c:pt>
                <c:pt idx="3">
                  <c:v>XGBoost</c:v>
                </c:pt>
                <c:pt idx="4">
                  <c:v>Support Vector Machine</c:v>
                </c:pt>
              </c:strCache>
            </c:strRef>
          </c:cat>
          <c:val>
            <c:numRef>
              <c:f>Sheet1!$I$25:$M$25</c:f>
              <c:numCache>
                <c:formatCode>General</c:formatCode>
                <c:ptCount val="5"/>
                <c:pt idx="0">
                  <c:v>0.82030000000000003</c:v>
                </c:pt>
                <c:pt idx="1">
                  <c:v>0.99819999999999998</c:v>
                </c:pt>
                <c:pt idx="2">
                  <c:v>0.75900000000000001</c:v>
                </c:pt>
                <c:pt idx="3">
                  <c:v>0.99739999999999995</c:v>
                </c:pt>
                <c:pt idx="4">
                  <c:v>0.96509999999999996</c:v>
                </c:pt>
              </c:numCache>
            </c:numRef>
          </c:val>
          <c:extLst>
            <c:ext xmlns:c16="http://schemas.microsoft.com/office/drawing/2014/chart" uri="{C3380CC4-5D6E-409C-BE32-E72D297353CC}">
              <c16:uniqueId val="{00000002-265D-4177-8B78-B7881C66548F}"/>
            </c:ext>
          </c:extLst>
        </c:ser>
        <c:ser>
          <c:idx val="3"/>
          <c:order val="3"/>
          <c:tx>
            <c:strRef>
              <c:f>Sheet1!$H$26</c:f>
              <c:strCache>
                <c:ptCount val="1"/>
                <c:pt idx="0">
                  <c:v>F1-Score</c:v>
                </c:pt>
              </c:strCache>
            </c:strRef>
          </c:tx>
          <c:spPr>
            <a:solidFill>
              <a:schemeClr val="accent4"/>
            </a:solidFill>
            <a:ln>
              <a:noFill/>
            </a:ln>
            <a:effectLst/>
          </c:spPr>
          <c:invertIfNegative val="0"/>
          <c:cat>
            <c:strRef>
              <c:f>Sheet1!$I$22:$M$22</c:f>
              <c:strCache>
                <c:ptCount val="5"/>
                <c:pt idx="0">
                  <c:v>Logistic Regression</c:v>
                </c:pt>
                <c:pt idx="1">
                  <c:v>Random Forest</c:v>
                </c:pt>
                <c:pt idx="2">
                  <c:v>AdaBoost</c:v>
                </c:pt>
                <c:pt idx="3">
                  <c:v>XGBoost</c:v>
                </c:pt>
                <c:pt idx="4">
                  <c:v>Support Vector Machine</c:v>
                </c:pt>
              </c:strCache>
            </c:strRef>
          </c:cat>
          <c:val>
            <c:numRef>
              <c:f>Sheet1!$I$26:$M$26</c:f>
              <c:numCache>
                <c:formatCode>General</c:formatCode>
                <c:ptCount val="5"/>
                <c:pt idx="0">
                  <c:v>0.81310000000000004</c:v>
                </c:pt>
                <c:pt idx="1">
                  <c:v>0.99839999999999995</c:v>
                </c:pt>
                <c:pt idx="2">
                  <c:v>0.76580000000000004</c:v>
                </c:pt>
                <c:pt idx="3">
                  <c:v>0.99560000000000004</c:v>
                </c:pt>
                <c:pt idx="4">
                  <c:v>0.95989999999999998</c:v>
                </c:pt>
              </c:numCache>
            </c:numRef>
          </c:val>
          <c:extLst>
            <c:ext xmlns:c16="http://schemas.microsoft.com/office/drawing/2014/chart" uri="{C3380CC4-5D6E-409C-BE32-E72D297353CC}">
              <c16:uniqueId val="{00000003-265D-4177-8B78-B7881C66548F}"/>
            </c:ext>
          </c:extLst>
        </c:ser>
        <c:dLbls>
          <c:showLegendKey val="0"/>
          <c:showVal val="0"/>
          <c:showCatName val="0"/>
          <c:showSerName val="0"/>
          <c:showPercent val="0"/>
          <c:showBubbleSize val="0"/>
        </c:dLbls>
        <c:gapWidth val="219"/>
        <c:overlap val="-27"/>
        <c:axId val="1660856352"/>
        <c:axId val="1660855872"/>
      </c:barChart>
      <c:catAx>
        <c:axId val="1660856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660855872"/>
        <c:crosses val="autoZero"/>
        <c:auto val="1"/>
        <c:lblAlgn val="ctr"/>
        <c:lblOffset val="100"/>
        <c:noMultiLvlLbl val="0"/>
      </c:catAx>
      <c:valAx>
        <c:axId val="16608558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660856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48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chart" Target="../charts/chart1.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l="29167" r="29167"/>
          <a:stretch/>
        </p:blipFill>
        <p:spPr>
          <a:xfrm>
            <a:off x="0" y="0"/>
            <a:ext cx="5949244" cy="8229600"/>
          </a:xfrm>
          <a:prstGeom prst="rect">
            <a:avLst/>
          </a:prstGeom>
        </p:spPr>
      </p:pic>
      <p:sp>
        <p:nvSpPr>
          <p:cNvPr id="3" name="Text 0"/>
          <p:cNvSpPr/>
          <p:nvPr/>
        </p:nvSpPr>
        <p:spPr>
          <a:xfrm>
            <a:off x="6280190" y="211038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IPL Match Win Prediction</a:t>
            </a:r>
            <a:endParaRPr lang="en-US" sz="4450" dirty="0"/>
          </a:p>
        </p:txBody>
      </p:sp>
      <p:sp>
        <p:nvSpPr>
          <p:cNvPr id="4" name="Text 1"/>
          <p:cNvSpPr/>
          <p:nvPr/>
        </p:nvSpPr>
        <p:spPr>
          <a:xfrm>
            <a:off x="6280190" y="386810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Harnessing data science to forecast cricket game outcomes accurately.</a:t>
            </a:r>
            <a:endParaRPr lang="en-US" sz="1750" dirty="0"/>
          </a:p>
        </p:txBody>
      </p:sp>
      <p:sp>
        <p:nvSpPr>
          <p:cNvPr id="5" name="Text 2"/>
          <p:cNvSpPr/>
          <p:nvPr/>
        </p:nvSpPr>
        <p:spPr>
          <a:xfrm>
            <a:off x="6280190" y="4486156"/>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Leveraging machine learning for strategic advantage on the field.</a:t>
            </a:r>
            <a:endParaRPr lang="en-US" sz="1750" dirty="0"/>
          </a:p>
        </p:txBody>
      </p:sp>
      <p:sp>
        <p:nvSpPr>
          <p:cNvPr id="6" name="Text 3"/>
          <p:cNvSpPr/>
          <p:nvPr/>
        </p:nvSpPr>
        <p:spPr>
          <a:xfrm>
            <a:off x="6280190" y="510420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Transforming cricket analytics through advanced predictive modeling.</a:t>
            </a:r>
            <a:endParaRPr lang="en-US" sz="1750" dirty="0"/>
          </a:p>
        </p:txBody>
      </p:sp>
      <p:sp>
        <p:nvSpPr>
          <p:cNvPr id="10" name="Rectangle 9">
            <a:extLst>
              <a:ext uri="{FF2B5EF4-FFF2-40B4-BE49-F238E27FC236}">
                <a16:creationId xmlns:a16="http://schemas.microsoft.com/office/drawing/2014/main" id="{7E806979-375E-EFCA-3BA5-3222D1791784}"/>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52305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Models Used</a:t>
            </a:r>
            <a:endParaRPr lang="en-US" sz="4450" dirty="0"/>
          </a:p>
        </p:txBody>
      </p:sp>
      <p:sp>
        <p:nvSpPr>
          <p:cNvPr id="3" name="Text 1"/>
          <p:cNvSpPr/>
          <p:nvPr/>
        </p:nvSpPr>
        <p:spPr>
          <a:xfrm>
            <a:off x="793790" y="37988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Models</a:t>
            </a:r>
            <a:endParaRPr lang="en-US" sz="2200" dirty="0"/>
          </a:p>
        </p:txBody>
      </p:sp>
      <p:sp>
        <p:nvSpPr>
          <p:cNvPr id="4" name="Text 2"/>
          <p:cNvSpPr/>
          <p:nvPr/>
        </p:nvSpPr>
        <p:spPr>
          <a:xfrm>
            <a:off x="793790" y="4379952"/>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Logistic Regression</a:t>
            </a:r>
            <a:endParaRPr lang="en-US" sz="1750" dirty="0"/>
          </a:p>
        </p:txBody>
      </p:sp>
      <p:sp>
        <p:nvSpPr>
          <p:cNvPr id="5" name="Text 3"/>
          <p:cNvSpPr/>
          <p:nvPr/>
        </p:nvSpPr>
        <p:spPr>
          <a:xfrm>
            <a:off x="793790" y="4822150"/>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Random Forests</a:t>
            </a:r>
            <a:endParaRPr lang="en-US" sz="1750" dirty="0"/>
          </a:p>
        </p:txBody>
      </p:sp>
      <p:sp>
        <p:nvSpPr>
          <p:cNvPr id="6" name="Text 4"/>
          <p:cNvSpPr/>
          <p:nvPr/>
        </p:nvSpPr>
        <p:spPr>
          <a:xfrm>
            <a:off x="793790" y="5264348"/>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rPr>
              <a:t>Support Vector Machine</a:t>
            </a:r>
            <a:endParaRPr lang="en-US" sz="1750" dirty="0"/>
          </a:p>
        </p:txBody>
      </p:sp>
      <p:sp>
        <p:nvSpPr>
          <p:cNvPr id="7" name="Text 5"/>
          <p:cNvSpPr/>
          <p:nvPr/>
        </p:nvSpPr>
        <p:spPr>
          <a:xfrm>
            <a:off x="5332928" y="37988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Training</a:t>
            </a:r>
            <a:endParaRPr lang="en-US" sz="2200" dirty="0"/>
          </a:p>
        </p:txBody>
      </p:sp>
      <p:sp>
        <p:nvSpPr>
          <p:cNvPr id="8" name="Text 6"/>
          <p:cNvSpPr/>
          <p:nvPr/>
        </p:nvSpPr>
        <p:spPr>
          <a:xfrm>
            <a:off x="5332928" y="4379952"/>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Validated via cross validation and hyperparameter tuning.</a:t>
            </a:r>
            <a:endParaRPr lang="en-US" sz="1750" dirty="0"/>
          </a:p>
        </p:txBody>
      </p:sp>
      <p:sp>
        <p:nvSpPr>
          <p:cNvPr id="9" name="Text 7"/>
          <p:cNvSpPr/>
          <p:nvPr/>
        </p:nvSpPr>
        <p:spPr>
          <a:xfrm>
            <a:off x="9872067" y="3798808"/>
            <a:ext cx="289238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Performance Metrics</a:t>
            </a:r>
            <a:endParaRPr lang="en-US" sz="2200" dirty="0"/>
          </a:p>
        </p:txBody>
      </p:sp>
      <p:sp>
        <p:nvSpPr>
          <p:cNvPr id="10" name="Text 8"/>
          <p:cNvSpPr/>
          <p:nvPr/>
        </p:nvSpPr>
        <p:spPr>
          <a:xfrm>
            <a:off x="9872067" y="4379952"/>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Accuracy</a:t>
            </a:r>
            <a:endParaRPr lang="en-US" sz="1750" dirty="0"/>
          </a:p>
        </p:txBody>
      </p:sp>
      <p:sp>
        <p:nvSpPr>
          <p:cNvPr id="11" name="Text 9"/>
          <p:cNvSpPr/>
          <p:nvPr/>
        </p:nvSpPr>
        <p:spPr>
          <a:xfrm>
            <a:off x="9872067" y="4822150"/>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Precision, Recall</a:t>
            </a:r>
            <a:endParaRPr lang="en-US" sz="1750" dirty="0"/>
          </a:p>
        </p:txBody>
      </p:sp>
      <p:sp>
        <p:nvSpPr>
          <p:cNvPr id="12" name="Text 10"/>
          <p:cNvSpPr/>
          <p:nvPr/>
        </p:nvSpPr>
        <p:spPr>
          <a:xfrm>
            <a:off x="9872067" y="5264348"/>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F1-score, AUC</a:t>
            </a:r>
            <a:endParaRPr lang="en-US" sz="1750" dirty="0"/>
          </a:p>
        </p:txBody>
      </p:sp>
      <p:sp>
        <p:nvSpPr>
          <p:cNvPr id="13" name="Rectangle 12">
            <a:extLst>
              <a:ext uri="{FF2B5EF4-FFF2-40B4-BE49-F238E27FC236}">
                <a16:creationId xmlns:a16="http://schemas.microsoft.com/office/drawing/2014/main" id="{E7D2E983-3AF5-CC75-B712-6D7A29917818}"/>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5" name="Text 4">
            <a:extLst>
              <a:ext uri="{FF2B5EF4-FFF2-40B4-BE49-F238E27FC236}">
                <a16:creationId xmlns:a16="http://schemas.microsoft.com/office/drawing/2014/main" id="{242B7EBF-E043-C641-3B29-391E4441C7BF}"/>
              </a:ext>
            </a:extLst>
          </p:cNvPr>
          <p:cNvSpPr/>
          <p:nvPr/>
        </p:nvSpPr>
        <p:spPr>
          <a:xfrm>
            <a:off x="793790" y="5712460"/>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err="1">
                <a:solidFill>
                  <a:srgbClr val="CFCBBF"/>
                </a:solidFill>
                <a:latin typeface="Raleway" pitchFamily="34" charset="0"/>
              </a:rPr>
              <a:t>XGBoost</a:t>
            </a:r>
            <a:endParaRPr lang="en-US" sz="1750" dirty="0"/>
          </a:p>
        </p:txBody>
      </p:sp>
      <p:sp>
        <p:nvSpPr>
          <p:cNvPr id="16" name="Text 4">
            <a:extLst>
              <a:ext uri="{FF2B5EF4-FFF2-40B4-BE49-F238E27FC236}">
                <a16:creationId xmlns:a16="http://schemas.microsoft.com/office/drawing/2014/main" id="{FC49A920-D0EA-FEB3-DA61-BAD492B4ED80}"/>
              </a:ext>
            </a:extLst>
          </p:cNvPr>
          <p:cNvSpPr/>
          <p:nvPr/>
        </p:nvSpPr>
        <p:spPr>
          <a:xfrm>
            <a:off x="793790" y="6160572"/>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rPr>
              <a:t>AdaBoost</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2C6766F0-2996-71E6-2666-D40FBAACA9CC}"/>
              </a:ext>
            </a:extLst>
          </p:cNvPr>
          <p:cNvGrpSpPr/>
          <p:nvPr/>
        </p:nvGrpSpPr>
        <p:grpSpPr>
          <a:xfrm>
            <a:off x="416680" y="2299832"/>
            <a:ext cx="5952447" cy="4369606"/>
            <a:chOff x="97735" y="2571003"/>
            <a:chExt cx="8267700" cy="6267450"/>
          </a:xfrm>
        </p:grpSpPr>
        <p:pic>
          <p:nvPicPr>
            <p:cNvPr id="3" name="object 3">
              <a:extLst>
                <a:ext uri="{FF2B5EF4-FFF2-40B4-BE49-F238E27FC236}">
                  <a16:creationId xmlns:a16="http://schemas.microsoft.com/office/drawing/2014/main" id="{5C3A1460-16F1-4870-8C87-66549C1FCF53}"/>
                </a:ext>
              </a:extLst>
            </p:cNvPr>
            <p:cNvPicPr/>
            <p:nvPr/>
          </p:nvPicPr>
          <p:blipFill>
            <a:blip r:embed="rId2" cstate="print"/>
            <a:stretch>
              <a:fillRect/>
            </a:stretch>
          </p:blipFill>
          <p:spPr>
            <a:xfrm>
              <a:off x="405166" y="2571003"/>
              <a:ext cx="7648574" cy="6267449"/>
            </a:xfrm>
            <a:prstGeom prst="rect">
              <a:avLst/>
            </a:prstGeom>
          </p:spPr>
        </p:pic>
        <p:pic>
          <p:nvPicPr>
            <p:cNvPr id="4" name="object 4">
              <a:extLst>
                <a:ext uri="{FF2B5EF4-FFF2-40B4-BE49-F238E27FC236}">
                  <a16:creationId xmlns:a16="http://schemas.microsoft.com/office/drawing/2014/main" id="{6FCF67CB-5BAE-F9B1-1D81-483557C85DC1}"/>
                </a:ext>
              </a:extLst>
            </p:cNvPr>
            <p:cNvPicPr/>
            <p:nvPr/>
          </p:nvPicPr>
          <p:blipFill>
            <a:blip r:embed="rId3" cstate="print"/>
            <a:stretch>
              <a:fillRect/>
            </a:stretch>
          </p:blipFill>
          <p:spPr>
            <a:xfrm>
              <a:off x="97735" y="2571003"/>
              <a:ext cx="8267699" cy="6267449"/>
            </a:xfrm>
            <a:prstGeom prst="rect">
              <a:avLst/>
            </a:prstGeom>
          </p:spPr>
        </p:pic>
      </p:grpSp>
      <p:sp>
        <p:nvSpPr>
          <p:cNvPr id="5" name="object 5">
            <a:extLst>
              <a:ext uri="{FF2B5EF4-FFF2-40B4-BE49-F238E27FC236}">
                <a16:creationId xmlns:a16="http://schemas.microsoft.com/office/drawing/2014/main" id="{60DDF346-BF6A-66F1-DBCF-28109EBFD982}"/>
              </a:ext>
            </a:extLst>
          </p:cNvPr>
          <p:cNvSpPr txBox="1">
            <a:spLocks/>
          </p:cNvSpPr>
          <p:nvPr/>
        </p:nvSpPr>
        <p:spPr>
          <a:xfrm>
            <a:off x="1174466" y="123810"/>
            <a:ext cx="12281468" cy="1119537"/>
          </a:xfrm>
          <a:prstGeom prst="rect">
            <a:avLst/>
          </a:prstGeom>
        </p:spPr>
        <p:txBody>
          <a:bodyPr vert="horz" wrap="square" lIns="0" tIns="11430"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90"/>
              </a:spcBef>
            </a:pPr>
            <a:r>
              <a:rPr lang="en-IN" sz="7200" spc="720" dirty="0">
                <a:solidFill>
                  <a:schemeClr val="bg2">
                    <a:lumMod val="90000"/>
                  </a:schemeClr>
                </a:solidFill>
              </a:rPr>
              <a:t> </a:t>
            </a:r>
            <a:r>
              <a:rPr lang="en-IN" sz="7200" spc="380" dirty="0">
                <a:solidFill>
                  <a:schemeClr val="bg2">
                    <a:lumMod val="90000"/>
                  </a:schemeClr>
                </a:solidFill>
              </a:rPr>
              <a:t>Logistic Regression</a:t>
            </a:r>
            <a:endParaRPr lang="en-IN" sz="7200" dirty="0">
              <a:solidFill>
                <a:schemeClr val="bg2">
                  <a:lumMod val="90000"/>
                </a:schemeClr>
              </a:solidFill>
            </a:endParaRPr>
          </a:p>
        </p:txBody>
      </p:sp>
      <p:sp>
        <p:nvSpPr>
          <p:cNvPr id="8" name="object 8">
            <a:extLst>
              <a:ext uri="{FF2B5EF4-FFF2-40B4-BE49-F238E27FC236}">
                <a16:creationId xmlns:a16="http://schemas.microsoft.com/office/drawing/2014/main" id="{99497E2F-9942-CCBB-0F82-12AF32B8EAD6}"/>
              </a:ext>
            </a:extLst>
          </p:cNvPr>
          <p:cNvSpPr txBox="1"/>
          <p:nvPr/>
        </p:nvSpPr>
        <p:spPr>
          <a:xfrm>
            <a:off x="6737783" y="1552445"/>
            <a:ext cx="7618297" cy="2531975"/>
          </a:xfrm>
          <a:prstGeom prst="rect">
            <a:avLst/>
          </a:prstGeom>
        </p:spPr>
        <p:txBody>
          <a:bodyPr vert="horz" wrap="square" lIns="0" tIns="12700" rIns="0" bIns="0" rtlCol="0">
            <a:spAutoFit/>
          </a:bodyPr>
          <a:lstStyle/>
          <a:p>
            <a:pPr marL="12700" marR="5080">
              <a:lnSpc>
                <a:spcPct val="115199"/>
              </a:lnSpc>
              <a:spcBef>
                <a:spcPts val="100"/>
              </a:spcBef>
            </a:pPr>
            <a:r>
              <a:rPr sz="2400" dirty="0">
                <a:solidFill>
                  <a:srgbClr val="FFFFFF"/>
                </a:solidFill>
                <a:latin typeface="Raleway" pitchFamily="2" charset="0"/>
                <a:cs typeface="Roboto"/>
              </a:rPr>
              <a:t>Logistic</a:t>
            </a:r>
            <a:r>
              <a:rPr sz="2400" spc="120" dirty="0">
                <a:solidFill>
                  <a:srgbClr val="FFFFFF"/>
                </a:solidFill>
                <a:latin typeface="Raleway" pitchFamily="2" charset="0"/>
                <a:cs typeface="Roboto"/>
              </a:rPr>
              <a:t>  </a:t>
            </a:r>
            <a:r>
              <a:rPr sz="2400" dirty="0">
                <a:solidFill>
                  <a:srgbClr val="FFFFFF"/>
                </a:solidFill>
                <a:latin typeface="Raleway" pitchFamily="2" charset="0"/>
                <a:cs typeface="Roboto"/>
              </a:rPr>
              <a:t>regression</a:t>
            </a:r>
            <a:r>
              <a:rPr sz="2400" spc="120" dirty="0">
                <a:solidFill>
                  <a:srgbClr val="FFFFFF"/>
                </a:solidFill>
                <a:latin typeface="Raleway" pitchFamily="2" charset="0"/>
                <a:cs typeface="Roboto"/>
              </a:rPr>
              <a:t>  </a:t>
            </a:r>
            <a:r>
              <a:rPr sz="2400" dirty="0">
                <a:solidFill>
                  <a:srgbClr val="FFFFFF"/>
                </a:solidFill>
                <a:latin typeface="Raleway" pitchFamily="2" charset="0"/>
                <a:cs typeface="Roboto"/>
              </a:rPr>
              <a:t>is</a:t>
            </a:r>
            <a:r>
              <a:rPr sz="2400" spc="125" dirty="0">
                <a:solidFill>
                  <a:srgbClr val="FFFFFF"/>
                </a:solidFill>
                <a:latin typeface="Raleway" pitchFamily="2" charset="0"/>
                <a:cs typeface="Roboto"/>
              </a:rPr>
              <a:t>  </a:t>
            </a:r>
            <a:r>
              <a:rPr sz="2400" dirty="0">
                <a:solidFill>
                  <a:srgbClr val="FFFFFF"/>
                </a:solidFill>
                <a:latin typeface="Raleway" pitchFamily="2" charset="0"/>
                <a:cs typeface="Roboto"/>
              </a:rPr>
              <a:t>a</a:t>
            </a:r>
            <a:r>
              <a:rPr sz="2400" spc="120" dirty="0">
                <a:solidFill>
                  <a:srgbClr val="FFFFFF"/>
                </a:solidFill>
                <a:latin typeface="Raleway" pitchFamily="2" charset="0"/>
                <a:cs typeface="Roboto"/>
              </a:rPr>
              <a:t>  </a:t>
            </a:r>
            <a:r>
              <a:rPr sz="2400" dirty="0">
                <a:solidFill>
                  <a:srgbClr val="FFFFFF"/>
                </a:solidFill>
                <a:latin typeface="Raleway" pitchFamily="2" charset="0"/>
                <a:cs typeface="Roboto"/>
              </a:rPr>
              <a:t>supervised</a:t>
            </a:r>
            <a:r>
              <a:rPr sz="2400" spc="125" dirty="0">
                <a:solidFill>
                  <a:srgbClr val="FFFFFF"/>
                </a:solidFill>
                <a:latin typeface="Raleway" pitchFamily="2" charset="0"/>
                <a:cs typeface="Roboto"/>
              </a:rPr>
              <a:t>  </a:t>
            </a:r>
            <a:r>
              <a:rPr sz="2400" spc="-10" dirty="0">
                <a:solidFill>
                  <a:srgbClr val="FFFFFF"/>
                </a:solidFill>
                <a:latin typeface="Raleway" pitchFamily="2" charset="0"/>
                <a:cs typeface="Roboto"/>
              </a:rPr>
              <a:t>machine </a:t>
            </a:r>
            <a:r>
              <a:rPr sz="2400" dirty="0">
                <a:solidFill>
                  <a:srgbClr val="FFFFFF"/>
                </a:solidFill>
                <a:latin typeface="Raleway" pitchFamily="2" charset="0"/>
                <a:cs typeface="Roboto"/>
              </a:rPr>
              <a:t>learning</a:t>
            </a:r>
            <a:r>
              <a:rPr sz="2400" spc="95" dirty="0">
                <a:solidFill>
                  <a:srgbClr val="FFFFFF"/>
                </a:solidFill>
                <a:latin typeface="Raleway" pitchFamily="2" charset="0"/>
                <a:cs typeface="Roboto"/>
              </a:rPr>
              <a:t> </a:t>
            </a:r>
            <a:r>
              <a:rPr sz="2400" dirty="0">
                <a:solidFill>
                  <a:srgbClr val="FFFFFF"/>
                </a:solidFill>
                <a:latin typeface="Raleway" pitchFamily="2" charset="0"/>
                <a:cs typeface="Roboto"/>
              </a:rPr>
              <a:t>algorithm</a:t>
            </a:r>
            <a:r>
              <a:rPr sz="2400" spc="95" dirty="0">
                <a:solidFill>
                  <a:srgbClr val="FFFFFF"/>
                </a:solidFill>
                <a:latin typeface="Raleway" pitchFamily="2" charset="0"/>
                <a:cs typeface="Roboto"/>
              </a:rPr>
              <a:t> </a:t>
            </a:r>
            <a:r>
              <a:rPr sz="2400" dirty="0">
                <a:solidFill>
                  <a:srgbClr val="FFFFFF"/>
                </a:solidFill>
                <a:latin typeface="Raleway" pitchFamily="2" charset="0"/>
                <a:cs typeface="Roboto"/>
              </a:rPr>
              <a:t>used</a:t>
            </a:r>
            <a:r>
              <a:rPr sz="2400" spc="95" dirty="0">
                <a:solidFill>
                  <a:srgbClr val="FFFFFF"/>
                </a:solidFill>
                <a:latin typeface="Raleway" pitchFamily="2" charset="0"/>
                <a:cs typeface="Roboto"/>
              </a:rPr>
              <a:t> </a:t>
            </a:r>
            <a:r>
              <a:rPr sz="2400" dirty="0">
                <a:solidFill>
                  <a:srgbClr val="FFFFFF"/>
                </a:solidFill>
                <a:latin typeface="Raleway" pitchFamily="2" charset="0"/>
                <a:cs typeface="Roboto"/>
              </a:rPr>
              <a:t>for</a:t>
            </a:r>
            <a:r>
              <a:rPr sz="2400" spc="100" dirty="0">
                <a:solidFill>
                  <a:srgbClr val="FFFFFF"/>
                </a:solidFill>
                <a:latin typeface="Raleway" pitchFamily="2" charset="0"/>
                <a:cs typeface="Roboto"/>
              </a:rPr>
              <a:t> </a:t>
            </a:r>
            <a:r>
              <a:rPr sz="2400" dirty="0">
                <a:solidFill>
                  <a:srgbClr val="FFFFFF"/>
                </a:solidFill>
                <a:latin typeface="Raleway" pitchFamily="2" charset="0"/>
                <a:cs typeface="Roboto"/>
              </a:rPr>
              <a:t>classification</a:t>
            </a:r>
            <a:r>
              <a:rPr sz="2400" spc="95" dirty="0">
                <a:solidFill>
                  <a:srgbClr val="FFFFFF"/>
                </a:solidFill>
                <a:latin typeface="Raleway" pitchFamily="2" charset="0"/>
                <a:cs typeface="Roboto"/>
              </a:rPr>
              <a:t> </a:t>
            </a:r>
            <a:r>
              <a:rPr sz="2400" spc="-10" dirty="0">
                <a:solidFill>
                  <a:srgbClr val="FFFFFF"/>
                </a:solidFill>
                <a:latin typeface="Raleway" pitchFamily="2" charset="0"/>
                <a:cs typeface="Roboto"/>
              </a:rPr>
              <a:t>tasks </a:t>
            </a:r>
            <a:r>
              <a:rPr sz="2400" dirty="0">
                <a:solidFill>
                  <a:srgbClr val="FFFFFF"/>
                </a:solidFill>
                <a:latin typeface="Raleway" pitchFamily="2" charset="0"/>
                <a:cs typeface="Roboto"/>
              </a:rPr>
              <a:t>where</a:t>
            </a:r>
            <a:r>
              <a:rPr sz="2400" spc="155" dirty="0">
                <a:solidFill>
                  <a:srgbClr val="FFFFFF"/>
                </a:solidFill>
                <a:latin typeface="Raleway" pitchFamily="2" charset="0"/>
                <a:cs typeface="Roboto"/>
              </a:rPr>
              <a:t> </a:t>
            </a:r>
            <a:r>
              <a:rPr sz="2400" dirty="0">
                <a:solidFill>
                  <a:srgbClr val="FFFFFF"/>
                </a:solidFill>
                <a:latin typeface="Raleway" pitchFamily="2" charset="0"/>
                <a:cs typeface="Roboto"/>
              </a:rPr>
              <a:t>the</a:t>
            </a:r>
            <a:r>
              <a:rPr sz="2400" spc="150" dirty="0">
                <a:solidFill>
                  <a:srgbClr val="FFFFFF"/>
                </a:solidFill>
                <a:latin typeface="Raleway" pitchFamily="2" charset="0"/>
                <a:cs typeface="Roboto"/>
              </a:rPr>
              <a:t> </a:t>
            </a:r>
            <a:r>
              <a:rPr sz="2400" dirty="0">
                <a:solidFill>
                  <a:srgbClr val="FFFFFF"/>
                </a:solidFill>
                <a:latin typeface="Raleway" pitchFamily="2" charset="0"/>
                <a:cs typeface="Roboto"/>
              </a:rPr>
              <a:t>goal</a:t>
            </a:r>
            <a:r>
              <a:rPr sz="2400" spc="155" dirty="0">
                <a:solidFill>
                  <a:srgbClr val="FFFFFF"/>
                </a:solidFill>
                <a:latin typeface="Raleway" pitchFamily="2" charset="0"/>
                <a:cs typeface="Roboto"/>
              </a:rPr>
              <a:t> </a:t>
            </a:r>
            <a:r>
              <a:rPr sz="2400" dirty="0">
                <a:solidFill>
                  <a:srgbClr val="FFFFFF"/>
                </a:solidFill>
                <a:latin typeface="Raleway" pitchFamily="2" charset="0"/>
                <a:cs typeface="Roboto"/>
              </a:rPr>
              <a:t>is</a:t>
            </a:r>
            <a:r>
              <a:rPr sz="2400" spc="155" dirty="0">
                <a:solidFill>
                  <a:srgbClr val="FFFFFF"/>
                </a:solidFill>
                <a:latin typeface="Raleway" pitchFamily="2" charset="0"/>
                <a:cs typeface="Roboto"/>
              </a:rPr>
              <a:t> </a:t>
            </a:r>
            <a:r>
              <a:rPr sz="2400" dirty="0">
                <a:solidFill>
                  <a:srgbClr val="FFFFFF"/>
                </a:solidFill>
                <a:latin typeface="Raleway" pitchFamily="2" charset="0"/>
                <a:cs typeface="Roboto"/>
              </a:rPr>
              <a:t>to</a:t>
            </a:r>
            <a:r>
              <a:rPr sz="2400" spc="155" dirty="0">
                <a:solidFill>
                  <a:srgbClr val="FFFFFF"/>
                </a:solidFill>
                <a:latin typeface="Raleway" pitchFamily="2" charset="0"/>
                <a:cs typeface="Roboto"/>
              </a:rPr>
              <a:t> </a:t>
            </a:r>
            <a:r>
              <a:rPr sz="2400" dirty="0">
                <a:solidFill>
                  <a:srgbClr val="FFFFFF"/>
                </a:solidFill>
                <a:latin typeface="Raleway" pitchFamily="2" charset="0"/>
                <a:cs typeface="Roboto"/>
              </a:rPr>
              <a:t>predict</a:t>
            </a:r>
            <a:r>
              <a:rPr sz="2400" spc="155" dirty="0">
                <a:solidFill>
                  <a:srgbClr val="FFFFFF"/>
                </a:solidFill>
                <a:latin typeface="Raleway" pitchFamily="2" charset="0"/>
                <a:cs typeface="Roboto"/>
              </a:rPr>
              <a:t> </a:t>
            </a:r>
            <a:r>
              <a:rPr sz="2400" dirty="0">
                <a:solidFill>
                  <a:srgbClr val="FFFFFF"/>
                </a:solidFill>
                <a:latin typeface="Raleway" pitchFamily="2" charset="0"/>
                <a:cs typeface="Roboto"/>
              </a:rPr>
              <a:t>the</a:t>
            </a:r>
            <a:r>
              <a:rPr sz="2400" spc="155" dirty="0">
                <a:solidFill>
                  <a:srgbClr val="FFFFFF"/>
                </a:solidFill>
                <a:latin typeface="Raleway" pitchFamily="2" charset="0"/>
                <a:cs typeface="Roboto"/>
              </a:rPr>
              <a:t> </a:t>
            </a:r>
            <a:r>
              <a:rPr sz="2400" dirty="0">
                <a:solidFill>
                  <a:srgbClr val="FFFFFF"/>
                </a:solidFill>
                <a:latin typeface="Raleway" pitchFamily="2" charset="0"/>
                <a:cs typeface="Roboto"/>
              </a:rPr>
              <a:t>probability</a:t>
            </a:r>
            <a:r>
              <a:rPr sz="2400" spc="155" dirty="0">
                <a:solidFill>
                  <a:srgbClr val="FFFFFF"/>
                </a:solidFill>
                <a:latin typeface="Raleway" pitchFamily="2" charset="0"/>
                <a:cs typeface="Roboto"/>
              </a:rPr>
              <a:t> </a:t>
            </a:r>
            <a:r>
              <a:rPr sz="2400" spc="-20" dirty="0">
                <a:solidFill>
                  <a:srgbClr val="FFFFFF"/>
                </a:solidFill>
                <a:latin typeface="Raleway" pitchFamily="2" charset="0"/>
                <a:cs typeface="Roboto"/>
              </a:rPr>
              <a:t>that </a:t>
            </a:r>
            <a:r>
              <a:rPr sz="2400" dirty="0">
                <a:solidFill>
                  <a:srgbClr val="FFFFFF"/>
                </a:solidFill>
                <a:latin typeface="Raleway" pitchFamily="2" charset="0"/>
                <a:cs typeface="Roboto"/>
              </a:rPr>
              <a:t>an</a:t>
            </a:r>
            <a:r>
              <a:rPr sz="2400" spc="735" dirty="0">
                <a:solidFill>
                  <a:srgbClr val="FFFFFF"/>
                </a:solidFill>
                <a:latin typeface="Raleway" pitchFamily="2" charset="0"/>
                <a:cs typeface="Roboto"/>
              </a:rPr>
              <a:t> </a:t>
            </a:r>
            <a:r>
              <a:rPr sz="2400" dirty="0">
                <a:solidFill>
                  <a:srgbClr val="FFFFFF"/>
                </a:solidFill>
                <a:latin typeface="Raleway" pitchFamily="2" charset="0"/>
                <a:cs typeface="Roboto"/>
              </a:rPr>
              <a:t>instance</a:t>
            </a:r>
            <a:r>
              <a:rPr sz="2400" spc="735" dirty="0">
                <a:solidFill>
                  <a:srgbClr val="FFFFFF"/>
                </a:solidFill>
                <a:latin typeface="Raleway" pitchFamily="2" charset="0"/>
                <a:cs typeface="Roboto"/>
              </a:rPr>
              <a:t> </a:t>
            </a:r>
            <a:r>
              <a:rPr sz="2400" dirty="0">
                <a:solidFill>
                  <a:srgbClr val="FFFFFF"/>
                </a:solidFill>
                <a:latin typeface="Raleway" pitchFamily="2" charset="0"/>
                <a:cs typeface="Roboto"/>
              </a:rPr>
              <a:t>belongs</a:t>
            </a:r>
            <a:r>
              <a:rPr sz="2400" spc="735" dirty="0">
                <a:solidFill>
                  <a:srgbClr val="FFFFFF"/>
                </a:solidFill>
                <a:latin typeface="Raleway" pitchFamily="2" charset="0"/>
                <a:cs typeface="Roboto"/>
              </a:rPr>
              <a:t> </a:t>
            </a:r>
            <a:r>
              <a:rPr sz="2400" dirty="0">
                <a:solidFill>
                  <a:srgbClr val="FFFFFF"/>
                </a:solidFill>
                <a:latin typeface="Raleway" pitchFamily="2" charset="0"/>
                <a:cs typeface="Roboto"/>
              </a:rPr>
              <a:t>to</a:t>
            </a:r>
            <a:r>
              <a:rPr sz="2400" spc="735" dirty="0">
                <a:solidFill>
                  <a:srgbClr val="FFFFFF"/>
                </a:solidFill>
                <a:latin typeface="Raleway" pitchFamily="2" charset="0"/>
                <a:cs typeface="Roboto"/>
              </a:rPr>
              <a:t> </a:t>
            </a:r>
            <a:r>
              <a:rPr sz="2400" dirty="0">
                <a:solidFill>
                  <a:srgbClr val="FFFFFF"/>
                </a:solidFill>
                <a:latin typeface="Raleway" pitchFamily="2" charset="0"/>
                <a:cs typeface="Roboto"/>
              </a:rPr>
              <a:t>a</a:t>
            </a:r>
            <a:r>
              <a:rPr sz="2400" spc="735" dirty="0">
                <a:solidFill>
                  <a:srgbClr val="FFFFFF"/>
                </a:solidFill>
                <a:latin typeface="Raleway" pitchFamily="2" charset="0"/>
                <a:cs typeface="Roboto"/>
              </a:rPr>
              <a:t> </a:t>
            </a:r>
            <a:r>
              <a:rPr sz="2400" dirty="0">
                <a:solidFill>
                  <a:srgbClr val="FFFFFF"/>
                </a:solidFill>
                <a:latin typeface="Raleway" pitchFamily="2" charset="0"/>
                <a:cs typeface="Roboto"/>
              </a:rPr>
              <a:t>given</a:t>
            </a:r>
            <a:r>
              <a:rPr sz="2400" spc="735" dirty="0">
                <a:solidFill>
                  <a:srgbClr val="FFFFFF"/>
                </a:solidFill>
                <a:latin typeface="Raleway" pitchFamily="2" charset="0"/>
                <a:cs typeface="Roboto"/>
              </a:rPr>
              <a:t> </a:t>
            </a:r>
            <a:r>
              <a:rPr sz="2400" dirty="0">
                <a:solidFill>
                  <a:srgbClr val="FFFFFF"/>
                </a:solidFill>
                <a:latin typeface="Raleway" pitchFamily="2" charset="0"/>
                <a:cs typeface="Roboto"/>
              </a:rPr>
              <a:t>class</a:t>
            </a:r>
            <a:r>
              <a:rPr sz="2400" spc="735" dirty="0">
                <a:solidFill>
                  <a:srgbClr val="FFFFFF"/>
                </a:solidFill>
                <a:latin typeface="Raleway" pitchFamily="2" charset="0"/>
                <a:cs typeface="Roboto"/>
              </a:rPr>
              <a:t> </a:t>
            </a:r>
            <a:r>
              <a:rPr sz="2400" dirty="0">
                <a:solidFill>
                  <a:srgbClr val="FFFFFF"/>
                </a:solidFill>
                <a:latin typeface="Raleway" pitchFamily="2" charset="0"/>
                <a:cs typeface="Roboto"/>
              </a:rPr>
              <a:t>or</a:t>
            </a:r>
            <a:r>
              <a:rPr sz="2400" spc="735" dirty="0">
                <a:solidFill>
                  <a:srgbClr val="FFFFFF"/>
                </a:solidFill>
                <a:latin typeface="Raleway" pitchFamily="2" charset="0"/>
                <a:cs typeface="Roboto"/>
              </a:rPr>
              <a:t> </a:t>
            </a:r>
            <a:r>
              <a:rPr sz="2400" spc="-20" dirty="0">
                <a:solidFill>
                  <a:srgbClr val="FFFFFF"/>
                </a:solidFill>
                <a:latin typeface="Raleway" pitchFamily="2" charset="0"/>
                <a:cs typeface="Roboto"/>
              </a:rPr>
              <a:t>not. </a:t>
            </a:r>
            <a:r>
              <a:rPr sz="2400" dirty="0">
                <a:solidFill>
                  <a:srgbClr val="FFFFFF"/>
                </a:solidFill>
                <a:latin typeface="Raleway" pitchFamily="2" charset="0"/>
                <a:cs typeface="Roboto"/>
              </a:rPr>
              <a:t>Logistic</a:t>
            </a:r>
            <a:r>
              <a:rPr sz="2400" spc="130" dirty="0">
                <a:solidFill>
                  <a:srgbClr val="FFFFFF"/>
                </a:solidFill>
                <a:latin typeface="Raleway" pitchFamily="2" charset="0"/>
                <a:cs typeface="Roboto"/>
              </a:rPr>
              <a:t>  </a:t>
            </a:r>
            <a:r>
              <a:rPr sz="2400" dirty="0">
                <a:solidFill>
                  <a:srgbClr val="FFFFFF"/>
                </a:solidFill>
                <a:latin typeface="Raleway" pitchFamily="2" charset="0"/>
                <a:cs typeface="Roboto"/>
              </a:rPr>
              <a:t>regression</a:t>
            </a:r>
            <a:r>
              <a:rPr sz="2400" spc="135" dirty="0">
                <a:solidFill>
                  <a:srgbClr val="FFFFFF"/>
                </a:solidFill>
                <a:latin typeface="Raleway" pitchFamily="2" charset="0"/>
                <a:cs typeface="Roboto"/>
              </a:rPr>
              <a:t>  </a:t>
            </a:r>
            <a:r>
              <a:rPr sz="2400" dirty="0">
                <a:solidFill>
                  <a:srgbClr val="FFFFFF"/>
                </a:solidFill>
                <a:latin typeface="Raleway" pitchFamily="2" charset="0"/>
                <a:cs typeface="Roboto"/>
              </a:rPr>
              <a:t>is</a:t>
            </a:r>
            <a:r>
              <a:rPr sz="2400" spc="135" dirty="0">
                <a:solidFill>
                  <a:srgbClr val="FFFFFF"/>
                </a:solidFill>
                <a:latin typeface="Raleway" pitchFamily="2" charset="0"/>
                <a:cs typeface="Roboto"/>
              </a:rPr>
              <a:t>  </a:t>
            </a:r>
            <a:r>
              <a:rPr sz="2400" dirty="0">
                <a:solidFill>
                  <a:srgbClr val="FFFFFF"/>
                </a:solidFill>
                <a:latin typeface="Raleway" pitchFamily="2" charset="0"/>
                <a:cs typeface="Roboto"/>
              </a:rPr>
              <a:t>a</a:t>
            </a:r>
            <a:r>
              <a:rPr sz="2400" spc="135" dirty="0">
                <a:solidFill>
                  <a:srgbClr val="FFFFFF"/>
                </a:solidFill>
                <a:latin typeface="Raleway" pitchFamily="2" charset="0"/>
                <a:cs typeface="Roboto"/>
              </a:rPr>
              <a:t>  </a:t>
            </a:r>
            <a:r>
              <a:rPr sz="2400" dirty="0">
                <a:solidFill>
                  <a:srgbClr val="FFFFFF"/>
                </a:solidFill>
                <a:latin typeface="Raleway" pitchFamily="2" charset="0"/>
                <a:cs typeface="Roboto"/>
              </a:rPr>
              <a:t>statistical</a:t>
            </a:r>
            <a:r>
              <a:rPr sz="2400" spc="130" dirty="0">
                <a:solidFill>
                  <a:srgbClr val="FFFFFF"/>
                </a:solidFill>
                <a:latin typeface="Raleway" pitchFamily="2" charset="0"/>
                <a:cs typeface="Roboto"/>
              </a:rPr>
              <a:t>  </a:t>
            </a:r>
            <a:r>
              <a:rPr sz="2400" spc="-10" dirty="0">
                <a:solidFill>
                  <a:srgbClr val="FFFFFF"/>
                </a:solidFill>
                <a:latin typeface="Raleway" pitchFamily="2" charset="0"/>
                <a:cs typeface="Roboto"/>
              </a:rPr>
              <a:t>algorithm </a:t>
            </a:r>
            <a:r>
              <a:rPr sz="2400" dirty="0">
                <a:solidFill>
                  <a:srgbClr val="FFFFFF"/>
                </a:solidFill>
                <a:latin typeface="Raleway" pitchFamily="2" charset="0"/>
                <a:cs typeface="Roboto"/>
              </a:rPr>
              <a:t>which</a:t>
            </a:r>
            <a:r>
              <a:rPr sz="2400" spc="135" dirty="0">
                <a:solidFill>
                  <a:srgbClr val="FFFFFF"/>
                </a:solidFill>
                <a:latin typeface="Raleway" pitchFamily="2" charset="0"/>
                <a:cs typeface="Roboto"/>
              </a:rPr>
              <a:t>  </a:t>
            </a:r>
            <a:r>
              <a:rPr sz="2400" dirty="0">
                <a:solidFill>
                  <a:srgbClr val="FFFFFF"/>
                </a:solidFill>
                <a:latin typeface="Raleway" pitchFamily="2" charset="0"/>
                <a:cs typeface="Roboto"/>
              </a:rPr>
              <a:t>analyze</a:t>
            </a:r>
            <a:r>
              <a:rPr sz="2400" spc="135" dirty="0">
                <a:solidFill>
                  <a:srgbClr val="FFFFFF"/>
                </a:solidFill>
                <a:latin typeface="Raleway" pitchFamily="2" charset="0"/>
                <a:cs typeface="Roboto"/>
              </a:rPr>
              <a:t>  </a:t>
            </a:r>
            <a:r>
              <a:rPr sz="2400" dirty="0">
                <a:solidFill>
                  <a:srgbClr val="FFFFFF"/>
                </a:solidFill>
                <a:latin typeface="Raleway" pitchFamily="2" charset="0"/>
                <a:cs typeface="Roboto"/>
              </a:rPr>
              <a:t>the</a:t>
            </a:r>
            <a:r>
              <a:rPr sz="2400" spc="140" dirty="0">
                <a:solidFill>
                  <a:srgbClr val="FFFFFF"/>
                </a:solidFill>
                <a:latin typeface="Raleway" pitchFamily="2" charset="0"/>
                <a:cs typeface="Roboto"/>
              </a:rPr>
              <a:t>  </a:t>
            </a:r>
            <a:r>
              <a:rPr sz="2400" dirty="0">
                <a:solidFill>
                  <a:srgbClr val="FFFFFF"/>
                </a:solidFill>
                <a:latin typeface="Raleway" pitchFamily="2" charset="0"/>
                <a:cs typeface="Roboto"/>
              </a:rPr>
              <a:t>relationship</a:t>
            </a:r>
            <a:r>
              <a:rPr sz="2400" spc="135" dirty="0">
                <a:solidFill>
                  <a:srgbClr val="FFFFFF"/>
                </a:solidFill>
                <a:latin typeface="Raleway" pitchFamily="2" charset="0"/>
                <a:cs typeface="Roboto"/>
              </a:rPr>
              <a:t>  </a:t>
            </a:r>
            <a:r>
              <a:rPr sz="2400" dirty="0">
                <a:solidFill>
                  <a:srgbClr val="FFFFFF"/>
                </a:solidFill>
                <a:latin typeface="Raleway" pitchFamily="2" charset="0"/>
                <a:cs typeface="Roboto"/>
              </a:rPr>
              <a:t>between</a:t>
            </a:r>
            <a:r>
              <a:rPr sz="2400" spc="135" dirty="0">
                <a:solidFill>
                  <a:srgbClr val="FFFFFF"/>
                </a:solidFill>
                <a:latin typeface="Raleway" pitchFamily="2" charset="0"/>
                <a:cs typeface="Roboto"/>
              </a:rPr>
              <a:t>  </a:t>
            </a:r>
            <a:r>
              <a:rPr sz="2400" spc="-25" dirty="0">
                <a:solidFill>
                  <a:srgbClr val="FFFFFF"/>
                </a:solidFill>
                <a:latin typeface="Raleway" pitchFamily="2" charset="0"/>
                <a:cs typeface="Roboto"/>
              </a:rPr>
              <a:t>two </a:t>
            </a:r>
            <a:r>
              <a:rPr sz="2400" dirty="0">
                <a:solidFill>
                  <a:srgbClr val="FFFFFF"/>
                </a:solidFill>
                <a:latin typeface="Raleway" pitchFamily="2" charset="0"/>
                <a:cs typeface="Roboto"/>
              </a:rPr>
              <a:t>data</a:t>
            </a:r>
            <a:r>
              <a:rPr sz="2400" spc="-160" dirty="0">
                <a:solidFill>
                  <a:srgbClr val="FFFFFF"/>
                </a:solidFill>
                <a:latin typeface="Raleway" pitchFamily="2" charset="0"/>
                <a:cs typeface="Roboto"/>
              </a:rPr>
              <a:t> </a:t>
            </a:r>
            <a:r>
              <a:rPr sz="2400" spc="-10" dirty="0">
                <a:solidFill>
                  <a:srgbClr val="FFFFFF"/>
                </a:solidFill>
                <a:latin typeface="Raleway" pitchFamily="2" charset="0"/>
                <a:cs typeface="Roboto"/>
              </a:rPr>
              <a:t>factors.</a:t>
            </a:r>
            <a:endParaRPr sz="2400" dirty="0">
              <a:latin typeface="Raleway" pitchFamily="2" charset="0"/>
              <a:cs typeface="Roboto"/>
            </a:endParaRPr>
          </a:p>
        </p:txBody>
      </p:sp>
      <p:sp>
        <p:nvSpPr>
          <p:cNvPr id="17" name="object 17">
            <a:extLst>
              <a:ext uri="{FF2B5EF4-FFF2-40B4-BE49-F238E27FC236}">
                <a16:creationId xmlns:a16="http://schemas.microsoft.com/office/drawing/2014/main" id="{1BEEFB69-69C2-AC1E-BF06-AAA8446E88B4}"/>
              </a:ext>
            </a:extLst>
          </p:cNvPr>
          <p:cNvSpPr txBox="1"/>
          <p:nvPr/>
        </p:nvSpPr>
        <p:spPr>
          <a:xfrm>
            <a:off x="8993604" y="4392278"/>
            <a:ext cx="4997450" cy="661720"/>
          </a:xfrm>
          <a:prstGeom prst="rect">
            <a:avLst/>
          </a:prstGeom>
          <a:noFill/>
        </p:spPr>
        <p:txBody>
          <a:bodyPr vert="horz" wrap="square" lIns="0" tIns="289560" rIns="0" bIns="0" rtlCol="0">
            <a:spAutoFit/>
          </a:bodyPr>
          <a:lstStyle/>
          <a:p>
            <a:pPr marR="327660" algn="ctr">
              <a:lnSpc>
                <a:spcPct val="100000"/>
              </a:lnSpc>
              <a:spcBef>
                <a:spcPts val="2280"/>
              </a:spcBef>
            </a:pPr>
            <a:endParaRPr sz="2400" dirty="0">
              <a:latin typeface="Roboto"/>
              <a:cs typeface="Roboto"/>
            </a:endParaRPr>
          </a:p>
        </p:txBody>
      </p:sp>
      <p:sp>
        <p:nvSpPr>
          <p:cNvPr id="20" name="Rectangle 19">
            <a:extLst>
              <a:ext uri="{FF2B5EF4-FFF2-40B4-BE49-F238E27FC236}">
                <a16:creationId xmlns:a16="http://schemas.microsoft.com/office/drawing/2014/main" id="{A60A7A65-1B88-A074-6E67-7FD09FB442F9}"/>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graphicFrame>
        <p:nvGraphicFramePr>
          <p:cNvPr id="21" name="Table 20">
            <a:extLst>
              <a:ext uri="{FF2B5EF4-FFF2-40B4-BE49-F238E27FC236}">
                <a16:creationId xmlns:a16="http://schemas.microsoft.com/office/drawing/2014/main" id="{6D9AD39D-D58C-6F62-3416-4DB5396E5964}"/>
              </a:ext>
            </a:extLst>
          </p:cNvPr>
          <p:cNvGraphicFramePr>
            <a:graphicFrameLocks noGrp="1"/>
          </p:cNvGraphicFramePr>
          <p:nvPr>
            <p:extLst>
              <p:ext uri="{D42A27DB-BD31-4B8C-83A1-F6EECF244321}">
                <p14:modId xmlns:p14="http://schemas.microsoft.com/office/powerpoint/2010/main" val="1868025194"/>
              </p:ext>
            </p:extLst>
          </p:nvPr>
        </p:nvGraphicFramePr>
        <p:xfrm>
          <a:off x="6737783" y="4317435"/>
          <a:ext cx="7618297" cy="3594596"/>
        </p:xfrm>
        <a:graphic>
          <a:graphicData uri="http://schemas.openxmlformats.org/drawingml/2006/table">
            <a:tbl>
              <a:tblPr firstRow="1" bandRow="1">
                <a:tableStyleId>{00A15C55-8517-42AA-B614-E9B94910E393}</a:tableStyleId>
              </a:tblPr>
              <a:tblGrid>
                <a:gridCol w="2360497">
                  <a:extLst>
                    <a:ext uri="{9D8B030D-6E8A-4147-A177-3AD203B41FA5}">
                      <a16:colId xmlns:a16="http://schemas.microsoft.com/office/drawing/2014/main" val="1762433867"/>
                    </a:ext>
                  </a:extLst>
                </a:gridCol>
                <a:gridCol w="5257800">
                  <a:extLst>
                    <a:ext uri="{9D8B030D-6E8A-4147-A177-3AD203B41FA5}">
                      <a16:colId xmlns:a16="http://schemas.microsoft.com/office/drawing/2014/main" val="3888453314"/>
                    </a:ext>
                  </a:extLst>
                </a:gridCol>
              </a:tblGrid>
              <a:tr h="898649">
                <a:tc>
                  <a:txBody>
                    <a:bodyPr/>
                    <a:lstStyle/>
                    <a:p>
                      <a:pPr algn="ctr"/>
                      <a:r>
                        <a:rPr lang="en-IN" sz="2400" b="1"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Accuracy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0.800969864911673</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5282900"/>
                  </a:ext>
                </a:extLst>
              </a:tr>
              <a:tr h="898649">
                <a:tc>
                  <a:txBody>
                    <a:bodyPr/>
                    <a:lstStyle/>
                    <a:p>
                      <a:pPr algn="ctr"/>
                      <a:r>
                        <a:rPr lang="en-IN" sz="2400" b="1"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Precision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0.8060355945318545</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4844599"/>
                  </a:ext>
                </a:extLst>
              </a:tr>
              <a:tr h="898649">
                <a:tc>
                  <a:txBody>
                    <a:bodyPr/>
                    <a:lstStyle/>
                    <a:p>
                      <a:pPr algn="ctr"/>
                      <a:r>
                        <a:rPr lang="en-IN" sz="2400" b="1"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Recall</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0.8203176269851686</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1475792"/>
                  </a:ext>
                </a:extLst>
              </a:tr>
              <a:tr h="898649">
                <a:tc>
                  <a:txBody>
                    <a:bodyPr/>
                    <a:lstStyle/>
                    <a:p>
                      <a:pPr algn="ctr"/>
                      <a:r>
                        <a:rPr lang="en-IN" sz="2400" b="1"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F1 Score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0.8131139009952514</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2257547"/>
                  </a:ext>
                </a:extLst>
              </a:tr>
            </a:tbl>
          </a:graphicData>
        </a:graphic>
      </p:graphicFrame>
    </p:spTree>
    <p:extLst>
      <p:ext uri="{BB962C8B-B14F-4D97-AF65-F5344CB8AC3E}">
        <p14:creationId xmlns:p14="http://schemas.microsoft.com/office/powerpoint/2010/main" val="1475933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A0DC8B-4DB7-C23C-47FA-C77940716688}"/>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9AA5713A-FD8E-AB8A-6F0A-B83F9AE35C98}"/>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object 7">
            <a:extLst>
              <a:ext uri="{FF2B5EF4-FFF2-40B4-BE49-F238E27FC236}">
                <a16:creationId xmlns:a16="http://schemas.microsoft.com/office/drawing/2014/main" id="{6AEF571A-D407-0C05-EBE5-9CE4971862C8}"/>
              </a:ext>
            </a:extLst>
          </p:cNvPr>
          <p:cNvSpPr txBox="1">
            <a:spLocks/>
          </p:cNvSpPr>
          <p:nvPr/>
        </p:nvSpPr>
        <p:spPr>
          <a:xfrm>
            <a:off x="605243" y="1445379"/>
            <a:ext cx="13527955" cy="2138342"/>
          </a:xfrm>
          <a:prstGeom prst="rect">
            <a:avLst/>
          </a:prstGeom>
        </p:spPr>
        <p:txBody>
          <a:bodyPr vert="horz" wrap="square" lIns="0" tIns="12065" rIns="0" bIns="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5080" indent="0">
              <a:lnSpc>
                <a:spcPct val="116799"/>
              </a:lnSpc>
              <a:spcBef>
                <a:spcPts val="95"/>
              </a:spcBef>
              <a:buNone/>
            </a:pPr>
            <a:r>
              <a:rPr lang="en-US" sz="2400" b="0" i="0" dirty="0">
                <a:solidFill>
                  <a:schemeClr val="bg2">
                    <a:lumMod val="90000"/>
                  </a:schemeClr>
                </a:solidFill>
                <a:effectLst/>
                <a:latin typeface="Raleway" pitchFamily="2" charset="0"/>
              </a:rPr>
              <a:t>A Random Forest is a machine learning algorithm that uses multiple decision trees to make predictions and decisions. It's an ensemble method where each tree is trained on a random subset of the training data and a random subset of features. By combining the predictions of these trees, Random Forests often achieve higher accuracy and robustness compared to individual decision trees. </a:t>
            </a:r>
            <a:endParaRPr lang="en-US" sz="2400" spc="-10" dirty="0">
              <a:solidFill>
                <a:schemeClr val="bg2">
                  <a:lumMod val="90000"/>
                </a:schemeClr>
              </a:solidFill>
              <a:latin typeface="Raleway" pitchFamily="2" charset="0"/>
            </a:endParaRPr>
          </a:p>
        </p:txBody>
      </p:sp>
      <p:sp>
        <p:nvSpPr>
          <p:cNvPr id="6" name="object 8">
            <a:extLst>
              <a:ext uri="{FF2B5EF4-FFF2-40B4-BE49-F238E27FC236}">
                <a16:creationId xmlns:a16="http://schemas.microsoft.com/office/drawing/2014/main" id="{11D00231-9F8A-0497-ABEB-B8D5BCA3411B}"/>
              </a:ext>
            </a:extLst>
          </p:cNvPr>
          <p:cNvSpPr txBox="1">
            <a:spLocks/>
          </p:cNvSpPr>
          <p:nvPr/>
        </p:nvSpPr>
        <p:spPr>
          <a:xfrm>
            <a:off x="426856" y="329051"/>
            <a:ext cx="13706342" cy="1119537"/>
          </a:xfrm>
          <a:prstGeom prst="rect">
            <a:avLst/>
          </a:prstGeom>
        </p:spPr>
        <p:txBody>
          <a:bodyPr vert="horz" wrap="square" lIns="0" tIns="11430"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90500">
              <a:spcBef>
                <a:spcPts val="90"/>
              </a:spcBef>
            </a:pPr>
            <a:r>
              <a:rPr lang="en-IN" sz="7200" spc="315" dirty="0">
                <a:solidFill>
                  <a:schemeClr val="bg2">
                    <a:lumMod val="90000"/>
                  </a:schemeClr>
                </a:solidFill>
              </a:rPr>
              <a:t>Random Fores</a:t>
            </a:r>
            <a:r>
              <a:rPr lang="en-IN" sz="7200" spc="-1935" dirty="0">
                <a:solidFill>
                  <a:schemeClr val="bg2">
                    <a:lumMod val="90000"/>
                  </a:schemeClr>
                </a:solidFill>
              </a:rPr>
              <a:t>t</a:t>
            </a:r>
            <a:endParaRPr lang="en-IN" sz="7200" baseline="-1103" dirty="0">
              <a:solidFill>
                <a:schemeClr val="bg2">
                  <a:lumMod val="90000"/>
                </a:schemeClr>
              </a:solidFill>
            </a:endParaRPr>
          </a:p>
        </p:txBody>
      </p:sp>
      <p:pic>
        <p:nvPicPr>
          <p:cNvPr id="1028" name="Picture 4" descr="Everything about Random Forest. Random Forest is one of the most… | by  Abhishek Jain | Medium">
            <a:extLst>
              <a:ext uri="{FF2B5EF4-FFF2-40B4-BE49-F238E27FC236}">
                <a16:creationId xmlns:a16="http://schemas.microsoft.com/office/drawing/2014/main" id="{185E5723-35D6-7B5E-D8A7-DBD4F7408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56" y="3842719"/>
            <a:ext cx="6214437" cy="39996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B8FEE41-4485-F942-49DE-769301E8F26C}"/>
              </a:ext>
            </a:extLst>
          </p:cNvPr>
          <p:cNvSpPr txBox="1"/>
          <p:nvPr/>
        </p:nvSpPr>
        <p:spPr>
          <a:xfrm>
            <a:off x="3657600" y="3930134"/>
            <a:ext cx="7315200" cy="369332"/>
          </a:xfrm>
          <a:prstGeom prst="rect">
            <a:avLst/>
          </a:prstGeom>
          <a:noFill/>
        </p:spPr>
        <p:txBody>
          <a:bodyPr wrap="square">
            <a:spAutoFit/>
          </a:bodyPr>
          <a:lstStyle/>
          <a:p>
            <a:r>
              <a:rPr lang="en-IN" sz="1800" b="1" spc="-10" dirty="0">
                <a:solidFill>
                  <a:srgbClr val="FFFFFF"/>
                </a:solidFill>
                <a:latin typeface="Roboto"/>
                <a:cs typeface="Roboto"/>
              </a:rPr>
              <a:t>Recall</a:t>
            </a:r>
            <a:endParaRPr lang="en-IN" dirty="0"/>
          </a:p>
        </p:txBody>
      </p:sp>
      <p:graphicFrame>
        <p:nvGraphicFramePr>
          <p:cNvPr id="14" name="Table 13">
            <a:extLst>
              <a:ext uri="{FF2B5EF4-FFF2-40B4-BE49-F238E27FC236}">
                <a16:creationId xmlns:a16="http://schemas.microsoft.com/office/drawing/2014/main" id="{821CAB86-57EE-EED5-7BD0-8E58A7582036}"/>
              </a:ext>
            </a:extLst>
          </p:cNvPr>
          <p:cNvGraphicFramePr>
            <a:graphicFrameLocks noGrp="1"/>
          </p:cNvGraphicFramePr>
          <p:nvPr>
            <p:extLst>
              <p:ext uri="{D42A27DB-BD31-4B8C-83A1-F6EECF244321}">
                <p14:modId xmlns:p14="http://schemas.microsoft.com/office/powerpoint/2010/main" val="1349567301"/>
              </p:ext>
            </p:extLst>
          </p:nvPr>
        </p:nvGraphicFramePr>
        <p:xfrm>
          <a:off x="6894714" y="4087813"/>
          <a:ext cx="7618297" cy="3594596"/>
        </p:xfrm>
        <a:graphic>
          <a:graphicData uri="http://schemas.openxmlformats.org/drawingml/2006/table">
            <a:tbl>
              <a:tblPr firstRow="1" bandRow="1">
                <a:tableStyleId>{00A15C55-8517-42AA-B614-E9B94910E393}</a:tableStyleId>
              </a:tblPr>
              <a:tblGrid>
                <a:gridCol w="2360497">
                  <a:extLst>
                    <a:ext uri="{9D8B030D-6E8A-4147-A177-3AD203B41FA5}">
                      <a16:colId xmlns:a16="http://schemas.microsoft.com/office/drawing/2014/main" val="1762433867"/>
                    </a:ext>
                  </a:extLst>
                </a:gridCol>
                <a:gridCol w="5257800">
                  <a:extLst>
                    <a:ext uri="{9D8B030D-6E8A-4147-A177-3AD203B41FA5}">
                      <a16:colId xmlns:a16="http://schemas.microsoft.com/office/drawing/2014/main" val="3888453314"/>
                    </a:ext>
                  </a:extLst>
                </a:gridCol>
              </a:tblGrid>
              <a:tr h="898649">
                <a:tc>
                  <a:txBody>
                    <a:bodyPr/>
                    <a:lstStyle/>
                    <a:p>
                      <a:pPr algn="ctr"/>
                      <a:r>
                        <a:rPr lang="en-IN" sz="2400" b="1"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Accuracy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0.9984066505022515</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5282900"/>
                  </a:ext>
                </a:extLst>
              </a:tr>
              <a:tr h="898649">
                <a:tc>
                  <a:txBody>
                    <a:bodyPr/>
                    <a:lstStyle/>
                    <a:p>
                      <a:pPr algn="ctr"/>
                      <a:r>
                        <a:rPr lang="en-IN" sz="2400" b="1"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Precision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0.9988179669030733</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4844599"/>
                  </a:ext>
                </a:extLst>
              </a:tr>
              <a:tr h="898649">
                <a:tc>
                  <a:txBody>
                    <a:bodyPr/>
                    <a:lstStyle/>
                    <a:p>
                      <a:pPr algn="ctr"/>
                      <a:r>
                        <a:rPr lang="en-IN" sz="2400" b="1"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Recall</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0.9981624885155532</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1475792"/>
                  </a:ext>
                </a:extLst>
              </a:tr>
              <a:tr h="898649">
                <a:tc>
                  <a:txBody>
                    <a:bodyPr/>
                    <a:lstStyle/>
                    <a:p>
                      <a:pPr algn="ctr"/>
                      <a:r>
                        <a:rPr lang="en-IN" sz="2400" b="1"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F1 Score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0.9984901201339198</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2257547"/>
                  </a:ext>
                </a:extLst>
              </a:tr>
            </a:tbl>
          </a:graphicData>
        </a:graphic>
      </p:graphicFrame>
    </p:spTree>
    <p:extLst>
      <p:ext uri="{BB962C8B-B14F-4D97-AF65-F5344CB8AC3E}">
        <p14:creationId xmlns:p14="http://schemas.microsoft.com/office/powerpoint/2010/main" val="1756355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DEE943-DFCE-BCA2-56D4-92880D31893B}"/>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grpSp>
        <p:nvGrpSpPr>
          <p:cNvPr id="3" name="object 2">
            <a:extLst>
              <a:ext uri="{FF2B5EF4-FFF2-40B4-BE49-F238E27FC236}">
                <a16:creationId xmlns:a16="http://schemas.microsoft.com/office/drawing/2014/main" id="{A483D4B6-DEFC-8457-4704-BBABB9169DCC}"/>
              </a:ext>
            </a:extLst>
          </p:cNvPr>
          <p:cNvGrpSpPr/>
          <p:nvPr/>
        </p:nvGrpSpPr>
        <p:grpSpPr>
          <a:xfrm>
            <a:off x="341106" y="1156161"/>
            <a:ext cx="5647832" cy="4756959"/>
            <a:chOff x="0" y="2026688"/>
            <a:chExt cx="8106409" cy="5372100"/>
          </a:xfrm>
        </p:grpSpPr>
        <p:pic>
          <p:nvPicPr>
            <p:cNvPr id="4" name="object 3">
              <a:extLst>
                <a:ext uri="{FF2B5EF4-FFF2-40B4-BE49-F238E27FC236}">
                  <a16:creationId xmlns:a16="http://schemas.microsoft.com/office/drawing/2014/main" id="{D19E9869-7B18-941B-F9DD-6CB0AA60C26A}"/>
                </a:ext>
              </a:extLst>
            </p:cNvPr>
            <p:cNvPicPr/>
            <p:nvPr/>
          </p:nvPicPr>
          <p:blipFill>
            <a:blip r:embed="rId2" cstate="print"/>
            <a:stretch>
              <a:fillRect/>
            </a:stretch>
          </p:blipFill>
          <p:spPr>
            <a:xfrm>
              <a:off x="239253" y="2026688"/>
              <a:ext cx="7618626" cy="5372100"/>
            </a:xfrm>
            <a:prstGeom prst="rect">
              <a:avLst/>
            </a:prstGeom>
          </p:spPr>
        </p:pic>
        <p:pic>
          <p:nvPicPr>
            <p:cNvPr id="5" name="object 4">
              <a:extLst>
                <a:ext uri="{FF2B5EF4-FFF2-40B4-BE49-F238E27FC236}">
                  <a16:creationId xmlns:a16="http://schemas.microsoft.com/office/drawing/2014/main" id="{E7747479-91AF-E30B-73E1-26B7A05E0225}"/>
                </a:ext>
              </a:extLst>
            </p:cNvPr>
            <p:cNvPicPr/>
            <p:nvPr/>
          </p:nvPicPr>
          <p:blipFill>
            <a:blip r:embed="rId3" cstate="print"/>
            <a:stretch>
              <a:fillRect/>
            </a:stretch>
          </p:blipFill>
          <p:spPr>
            <a:xfrm>
              <a:off x="0" y="2026688"/>
              <a:ext cx="8105861" cy="5372100"/>
            </a:xfrm>
            <a:prstGeom prst="rect">
              <a:avLst/>
            </a:prstGeom>
          </p:spPr>
        </p:pic>
      </p:grpSp>
      <p:sp>
        <p:nvSpPr>
          <p:cNvPr id="7" name="object 6">
            <a:extLst>
              <a:ext uri="{FF2B5EF4-FFF2-40B4-BE49-F238E27FC236}">
                <a16:creationId xmlns:a16="http://schemas.microsoft.com/office/drawing/2014/main" id="{A0AEC201-D942-820F-F19F-A5A744ADB94E}"/>
              </a:ext>
            </a:extLst>
          </p:cNvPr>
          <p:cNvSpPr txBox="1">
            <a:spLocks/>
          </p:cNvSpPr>
          <p:nvPr/>
        </p:nvSpPr>
        <p:spPr>
          <a:xfrm>
            <a:off x="1254706" y="95787"/>
            <a:ext cx="12120987" cy="934871"/>
          </a:xfrm>
          <a:prstGeom prst="rect">
            <a:avLst/>
          </a:prstGeom>
        </p:spPr>
        <p:txBody>
          <a:bodyPr vert="horz" wrap="square" lIns="0" tIns="11430"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2700">
              <a:spcBef>
                <a:spcPts val="90"/>
              </a:spcBef>
            </a:pPr>
            <a:r>
              <a:rPr lang="en-IN" sz="6000" dirty="0">
                <a:solidFill>
                  <a:srgbClr val="FFFFFF"/>
                </a:solidFill>
                <a:cs typeface="Roboto"/>
              </a:rPr>
              <a:t>Support</a:t>
            </a:r>
            <a:r>
              <a:rPr lang="en-IN" sz="6000" spc="35" dirty="0">
                <a:solidFill>
                  <a:srgbClr val="FFFFFF"/>
                </a:solidFill>
                <a:cs typeface="Roboto"/>
              </a:rPr>
              <a:t> </a:t>
            </a:r>
            <a:r>
              <a:rPr lang="en-IN" sz="6000" dirty="0">
                <a:solidFill>
                  <a:srgbClr val="FFFFFF"/>
                </a:solidFill>
                <a:cs typeface="Roboto"/>
              </a:rPr>
              <a:t>Vector</a:t>
            </a:r>
            <a:r>
              <a:rPr lang="en-IN" sz="6000" spc="35" dirty="0">
                <a:solidFill>
                  <a:srgbClr val="FFFFFF"/>
                </a:solidFill>
                <a:cs typeface="Roboto"/>
              </a:rPr>
              <a:t> </a:t>
            </a:r>
            <a:r>
              <a:rPr lang="en-IN" sz="6000" dirty="0">
                <a:solidFill>
                  <a:srgbClr val="FFFFFF"/>
                </a:solidFill>
                <a:cs typeface="Roboto"/>
              </a:rPr>
              <a:t>Machine Classifier</a:t>
            </a:r>
            <a:endParaRPr lang="en-IN" sz="6000" dirty="0"/>
          </a:p>
        </p:txBody>
      </p:sp>
      <p:sp>
        <p:nvSpPr>
          <p:cNvPr id="10" name="TextBox 9">
            <a:extLst>
              <a:ext uri="{FF2B5EF4-FFF2-40B4-BE49-F238E27FC236}">
                <a16:creationId xmlns:a16="http://schemas.microsoft.com/office/drawing/2014/main" id="{237872CF-3BAC-7C0F-7DE5-C55046027BA1}"/>
              </a:ext>
            </a:extLst>
          </p:cNvPr>
          <p:cNvSpPr txBox="1"/>
          <p:nvPr/>
        </p:nvSpPr>
        <p:spPr>
          <a:xfrm>
            <a:off x="6370320" y="1031139"/>
            <a:ext cx="7752284" cy="3416320"/>
          </a:xfrm>
          <a:prstGeom prst="rect">
            <a:avLst/>
          </a:prstGeom>
          <a:noFill/>
        </p:spPr>
        <p:txBody>
          <a:bodyPr wrap="square" rtlCol="0">
            <a:spAutoFit/>
          </a:bodyPr>
          <a:lstStyle/>
          <a:p>
            <a:r>
              <a:rPr lang="en-US" sz="2400" dirty="0">
                <a:solidFill>
                  <a:schemeClr val="bg2">
                    <a:lumMod val="90000"/>
                  </a:schemeClr>
                </a:solidFill>
              </a:rPr>
              <a:t>Support Vector Machine or SVM is one of the most popular Supervised Learning  algorithms,  which  is  used  for Classification as well as Regression problems. However, primarily, it is used for Classification problems in Machine Learning. The goal of the SVM algorithm is to create the best  line  or  decision  boundary  that  can  segregate  n- dimensional space into classes so that we can easily put the new data point in the correct category in the future. This best decision boundary is called a hyperplane.</a:t>
            </a:r>
          </a:p>
        </p:txBody>
      </p:sp>
      <p:sp>
        <p:nvSpPr>
          <p:cNvPr id="18" name="TextBox 17">
            <a:extLst>
              <a:ext uri="{FF2B5EF4-FFF2-40B4-BE49-F238E27FC236}">
                <a16:creationId xmlns:a16="http://schemas.microsoft.com/office/drawing/2014/main" id="{11C93CE1-A8BB-DFF4-E5E8-054C06BF57B9}"/>
              </a:ext>
            </a:extLst>
          </p:cNvPr>
          <p:cNvSpPr txBox="1"/>
          <p:nvPr/>
        </p:nvSpPr>
        <p:spPr>
          <a:xfrm>
            <a:off x="6731206" y="4860438"/>
            <a:ext cx="1635554" cy="448200"/>
          </a:xfrm>
          <a:prstGeom prst="rect">
            <a:avLst/>
          </a:prstGeom>
          <a:noFill/>
        </p:spPr>
        <p:txBody>
          <a:bodyPr wrap="square">
            <a:spAutoFit/>
          </a:bodyPr>
          <a:lstStyle/>
          <a:p>
            <a:pPr>
              <a:lnSpc>
                <a:spcPts val="2930"/>
              </a:lnSpc>
            </a:pPr>
            <a:r>
              <a:rPr lang="en-IN" sz="2400" b="1" spc="-10" dirty="0">
                <a:solidFill>
                  <a:srgbClr val="FFFFFF"/>
                </a:solidFill>
                <a:latin typeface="Roboto"/>
                <a:cs typeface="Roboto"/>
              </a:rPr>
              <a:t>Accuracy</a:t>
            </a:r>
            <a:endParaRPr lang="en-IN" sz="2400" dirty="0">
              <a:latin typeface="Roboto"/>
              <a:cs typeface="Roboto"/>
            </a:endParaRPr>
          </a:p>
        </p:txBody>
      </p:sp>
      <p:sp>
        <p:nvSpPr>
          <p:cNvPr id="22" name="TextBox 21">
            <a:extLst>
              <a:ext uri="{FF2B5EF4-FFF2-40B4-BE49-F238E27FC236}">
                <a16:creationId xmlns:a16="http://schemas.microsoft.com/office/drawing/2014/main" id="{DD5BD5C2-2660-14C4-E0D3-364AE5A4F770}"/>
              </a:ext>
            </a:extLst>
          </p:cNvPr>
          <p:cNvSpPr txBox="1"/>
          <p:nvPr/>
        </p:nvSpPr>
        <p:spPr>
          <a:xfrm>
            <a:off x="3657600" y="3869174"/>
            <a:ext cx="7315200" cy="369332"/>
          </a:xfrm>
          <a:prstGeom prst="rect">
            <a:avLst/>
          </a:prstGeom>
          <a:noFill/>
        </p:spPr>
        <p:txBody>
          <a:bodyPr wrap="square">
            <a:spAutoFit/>
          </a:bodyPr>
          <a:lstStyle/>
          <a:p>
            <a:pPr marL="307340">
              <a:lnSpc>
                <a:spcPct val="100000"/>
              </a:lnSpc>
              <a:spcBef>
                <a:spcPts val="360"/>
              </a:spcBef>
            </a:pPr>
            <a:r>
              <a:rPr lang="en-IN" sz="1800" b="1" spc="-10" dirty="0">
                <a:solidFill>
                  <a:srgbClr val="FFFFFF"/>
                </a:solidFill>
                <a:latin typeface="Roboto"/>
                <a:cs typeface="Roboto"/>
              </a:rPr>
              <a:t>Precision</a:t>
            </a:r>
            <a:endParaRPr lang="en-IN" sz="1800" dirty="0">
              <a:latin typeface="Roboto"/>
              <a:cs typeface="Roboto"/>
            </a:endParaRPr>
          </a:p>
        </p:txBody>
      </p:sp>
      <p:sp>
        <p:nvSpPr>
          <p:cNvPr id="24" name="TextBox 23">
            <a:extLst>
              <a:ext uri="{FF2B5EF4-FFF2-40B4-BE49-F238E27FC236}">
                <a16:creationId xmlns:a16="http://schemas.microsoft.com/office/drawing/2014/main" id="{DA67F6E6-E15B-68D1-8FCD-F9E4B7A13692}"/>
              </a:ext>
            </a:extLst>
          </p:cNvPr>
          <p:cNvSpPr txBox="1"/>
          <p:nvPr/>
        </p:nvSpPr>
        <p:spPr>
          <a:xfrm>
            <a:off x="6446518" y="5728454"/>
            <a:ext cx="1777898" cy="461665"/>
          </a:xfrm>
          <a:prstGeom prst="rect">
            <a:avLst/>
          </a:prstGeom>
          <a:noFill/>
        </p:spPr>
        <p:txBody>
          <a:bodyPr wrap="square">
            <a:spAutoFit/>
          </a:bodyPr>
          <a:lstStyle/>
          <a:p>
            <a:pPr marL="307340" algn="ctr">
              <a:lnSpc>
                <a:spcPct val="100000"/>
              </a:lnSpc>
              <a:spcBef>
                <a:spcPts val="360"/>
              </a:spcBef>
            </a:pPr>
            <a:r>
              <a:rPr lang="en-IN" sz="2400" b="1" spc="-10" dirty="0">
                <a:solidFill>
                  <a:srgbClr val="FFFFFF"/>
                </a:solidFill>
                <a:latin typeface="Roboto"/>
                <a:cs typeface="Roboto"/>
              </a:rPr>
              <a:t>Precision</a:t>
            </a:r>
            <a:endParaRPr lang="en-IN" sz="2400" dirty="0">
              <a:latin typeface="Roboto"/>
              <a:cs typeface="Roboto"/>
            </a:endParaRPr>
          </a:p>
        </p:txBody>
      </p:sp>
      <p:sp>
        <p:nvSpPr>
          <p:cNvPr id="26" name="TextBox 25">
            <a:extLst>
              <a:ext uri="{FF2B5EF4-FFF2-40B4-BE49-F238E27FC236}">
                <a16:creationId xmlns:a16="http://schemas.microsoft.com/office/drawing/2014/main" id="{590E7E0A-40B9-E216-BD3E-665E129FBD6C}"/>
              </a:ext>
            </a:extLst>
          </p:cNvPr>
          <p:cNvSpPr txBox="1"/>
          <p:nvPr/>
        </p:nvSpPr>
        <p:spPr>
          <a:xfrm>
            <a:off x="3657600" y="3869174"/>
            <a:ext cx="7315200" cy="369332"/>
          </a:xfrm>
          <a:prstGeom prst="rect">
            <a:avLst/>
          </a:prstGeom>
          <a:noFill/>
        </p:spPr>
        <p:txBody>
          <a:bodyPr wrap="square">
            <a:spAutoFit/>
          </a:bodyPr>
          <a:lstStyle/>
          <a:p>
            <a:r>
              <a:rPr lang="en-IN" sz="1800" b="1" spc="-10" dirty="0">
                <a:solidFill>
                  <a:srgbClr val="FFFFFF"/>
                </a:solidFill>
                <a:latin typeface="Roboto"/>
                <a:cs typeface="Roboto"/>
              </a:rPr>
              <a:t>Recall</a:t>
            </a:r>
            <a:endParaRPr lang="en-IN" dirty="0"/>
          </a:p>
        </p:txBody>
      </p:sp>
      <p:graphicFrame>
        <p:nvGraphicFramePr>
          <p:cNvPr id="27" name="Table 26">
            <a:extLst>
              <a:ext uri="{FF2B5EF4-FFF2-40B4-BE49-F238E27FC236}">
                <a16:creationId xmlns:a16="http://schemas.microsoft.com/office/drawing/2014/main" id="{D007546B-60B7-E158-A14F-D2420B5127F7}"/>
              </a:ext>
            </a:extLst>
          </p:cNvPr>
          <p:cNvGraphicFramePr>
            <a:graphicFrameLocks noGrp="1"/>
          </p:cNvGraphicFramePr>
          <p:nvPr>
            <p:extLst>
              <p:ext uri="{D42A27DB-BD31-4B8C-83A1-F6EECF244321}">
                <p14:modId xmlns:p14="http://schemas.microsoft.com/office/powerpoint/2010/main" val="3846045235"/>
              </p:ext>
            </p:extLst>
          </p:nvPr>
        </p:nvGraphicFramePr>
        <p:xfrm>
          <a:off x="6402501" y="4481959"/>
          <a:ext cx="7720103" cy="3416320"/>
        </p:xfrm>
        <a:graphic>
          <a:graphicData uri="http://schemas.openxmlformats.org/drawingml/2006/table">
            <a:tbl>
              <a:tblPr firstRow="1" bandRow="1">
                <a:tableStyleId>{00A15C55-8517-42AA-B614-E9B94910E393}</a:tableStyleId>
              </a:tblPr>
              <a:tblGrid>
                <a:gridCol w="2392041">
                  <a:extLst>
                    <a:ext uri="{9D8B030D-6E8A-4147-A177-3AD203B41FA5}">
                      <a16:colId xmlns:a16="http://schemas.microsoft.com/office/drawing/2014/main" val="1762433867"/>
                    </a:ext>
                  </a:extLst>
                </a:gridCol>
                <a:gridCol w="5328062">
                  <a:extLst>
                    <a:ext uri="{9D8B030D-6E8A-4147-A177-3AD203B41FA5}">
                      <a16:colId xmlns:a16="http://schemas.microsoft.com/office/drawing/2014/main" val="3888453314"/>
                    </a:ext>
                  </a:extLst>
                </a:gridCol>
              </a:tblGrid>
              <a:tr h="854080">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Accuracy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0.9574644960166263</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5282900"/>
                  </a:ext>
                </a:extLst>
              </a:tr>
              <a:tr h="854080">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Precision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0.954811063498247</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4844599"/>
                  </a:ext>
                </a:extLst>
              </a:tr>
              <a:tr h="854080">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Recall</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0.9650872817955112</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1475792"/>
                  </a:ext>
                </a:extLst>
              </a:tr>
              <a:tr h="854080">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F1 Score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0.9599216710182767</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2257547"/>
                  </a:ext>
                </a:extLst>
              </a:tr>
            </a:tbl>
          </a:graphicData>
        </a:graphic>
      </p:graphicFrame>
    </p:spTree>
    <p:extLst>
      <p:ext uri="{BB962C8B-B14F-4D97-AF65-F5344CB8AC3E}">
        <p14:creationId xmlns:p14="http://schemas.microsoft.com/office/powerpoint/2010/main" val="3425725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22B59A-4080-BC3E-3433-4F01D15BEF59}"/>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3" name="object 2">
            <a:extLst>
              <a:ext uri="{FF2B5EF4-FFF2-40B4-BE49-F238E27FC236}">
                <a16:creationId xmlns:a16="http://schemas.microsoft.com/office/drawing/2014/main" id="{3D041B4B-83C0-A667-BD1F-20CD11A082DD}"/>
              </a:ext>
            </a:extLst>
          </p:cNvPr>
          <p:cNvPicPr/>
          <p:nvPr/>
        </p:nvPicPr>
        <p:blipFill>
          <a:blip r:embed="rId2" cstate="print"/>
          <a:stretch>
            <a:fillRect/>
          </a:stretch>
        </p:blipFill>
        <p:spPr>
          <a:xfrm>
            <a:off x="350520" y="4206143"/>
            <a:ext cx="6812280" cy="3842409"/>
          </a:xfrm>
          <a:prstGeom prst="rect">
            <a:avLst/>
          </a:prstGeom>
        </p:spPr>
      </p:pic>
      <p:sp>
        <p:nvSpPr>
          <p:cNvPr id="8" name="object 7">
            <a:extLst>
              <a:ext uri="{FF2B5EF4-FFF2-40B4-BE49-F238E27FC236}">
                <a16:creationId xmlns:a16="http://schemas.microsoft.com/office/drawing/2014/main" id="{3474E7E8-7A76-07D4-6FE1-7936D39014C6}"/>
              </a:ext>
            </a:extLst>
          </p:cNvPr>
          <p:cNvSpPr txBox="1">
            <a:spLocks/>
          </p:cNvSpPr>
          <p:nvPr/>
        </p:nvSpPr>
        <p:spPr>
          <a:xfrm>
            <a:off x="605243" y="1445379"/>
            <a:ext cx="13527955" cy="2578078"/>
          </a:xfrm>
          <a:prstGeom prst="rect">
            <a:avLst/>
          </a:prstGeom>
        </p:spPr>
        <p:txBody>
          <a:bodyPr vert="horz" wrap="square" lIns="0" tIns="12065" rIns="0" bIns="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5080" indent="0">
              <a:lnSpc>
                <a:spcPct val="116799"/>
              </a:lnSpc>
              <a:spcBef>
                <a:spcPts val="95"/>
              </a:spcBef>
              <a:buNone/>
            </a:pPr>
            <a:r>
              <a:rPr lang="en-US" sz="2400" dirty="0" err="1">
                <a:solidFill>
                  <a:schemeClr val="bg2">
                    <a:lumMod val="90000"/>
                  </a:schemeClr>
                </a:solidFill>
              </a:rPr>
              <a:t>XGBoost</a:t>
            </a:r>
            <a:r>
              <a:rPr lang="en-US" sz="2400" spc="180" dirty="0">
                <a:solidFill>
                  <a:schemeClr val="bg2">
                    <a:lumMod val="90000"/>
                  </a:schemeClr>
                </a:solidFill>
              </a:rPr>
              <a:t> </a:t>
            </a:r>
            <a:r>
              <a:rPr lang="en-US" sz="2400" dirty="0">
                <a:solidFill>
                  <a:schemeClr val="bg2">
                    <a:lumMod val="90000"/>
                  </a:schemeClr>
                </a:solidFill>
              </a:rPr>
              <a:t>is</a:t>
            </a:r>
            <a:r>
              <a:rPr lang="en-US" sz="2400" spc="180" dirty="0">
                <a:solidFill>
                  <a:schemeClr val="bg2">
                    <a:lumMod val="90000"/>
                  </a:schemeClr>
                </a:solidFill>
              </a:rPr>
              <a:t> </a:t>
            </a:r>
            <a:r>
              <a:rPr lang="en-US" sz="2400" dirty="0">
                <a:solidFill>
                  <a:schemeClr val="bg2">
                    <a:lumMod val="90000"/>
                  </a:schemeClr>
                </a:solidFill>
              </a:rPr>
              <a:t>an</a:t>
            </a:r>
            <a:r>
              <a:rPr lang="en-US" sz="2400" spc="180" dirty="0">
                <a:solidFill>
                  <a:schemeClr val="bg2">
                    <a:lumMod val="90000"/>
                  </a:schemeClr>
                </a:solidFill>
              </a:rPr>
              <a:t> </a:t>
            </a:r>
            <a:r>
              <a:rPr lang="en-US" sz="2400" dirty="0">
                <a:solidFill>
                  <a:schemeClr val="bg2">
                    <a:lumMod val="90000"/>
                  </a:schemeClr>
                </a:solidFill>
              </a:rPr>
              <a:t>optimized</a:t>
            </a:r>
            <a:r>
              <a:rPr lang="en-US" sz="2400" spc="180" dirty="0">
                <a:solidFill>
                  <a:schemeClr val="bg2">
                    <a:lumMod val="90000"/>
                  </a:schemeClr>
                </a:solidFill>
              </a:rPr>
              <a:t> </a:t>
            </a:r>
            <a:r>
              <a:rPr lang="en-US" sz="2400" dirty="0">
                <a:solidFill>
                  <a:schemeClr val="bg2">
                    <a:lumMod val="90000"/>
                  </a:schemeClr>
                </a:solidFill>
              </a:rPr>
              <a:t>distributed</a:t>
            </a:r>
            <a:r>
              <a:rPr lang="en-US" sz="2400" spc="180" dirty="0">
                <a:solidFill>
                  <a:schemeClr val="bg2">
                    <a:lumMod val="90000"/>
                  </a:schemeClr>
                </a:solidFill>
              </a:rPr>
              <a:t> </a:t>
            </a:r>
            <a:r>
              <a:rPr lang="en-US" sz="2400" dirty="0">
                <a:solidFill>
                  <a:schemeClr val="bg2">
                    <a:lumMod val="90000"/>
                  </a:schemeClr>
                </a:solidFill>
              </a:rPr>
              <a:t>gradient</a:t>
            </a:r>
            <a:r>
              <a:rPr lang="en-US" sz="2400" spc="180" dirty="0">
                <a:solidFill>
                  <a:schemeClr val="bg2">
                    <a:lumMod val="90000"/>
                  </a:schemeClr>
                </a:solidFill>
              </a:rPr>
              <a:t> </a:t>
            </a:r>
            <a:r>
              <a:rPr lang="en-US" sz="2400" dirty="0">
                <a:solidFill>
                  <a:schemeClr val="bg2">
                    <a:lumMod val="90000"/>
                  </a:schemeClr>
                </a:solidFill>
              </a:rPr>
              <a:t>boosting</a:t>
            </a:r>
            <a:r>
              <a:rPr lang="en-US" sz="2400" spc="180" dirty="0">
                <a:solidFill>
                  <a:schemeClr val="bg2">
                    <a:lumMod val="90000"/>
                  </a:schemeClr>
                </a:solidFill>
              </a:rPr>
              <a:t> </a:t>
            </a:r>
            <a:r>
              <a:rPr lang="en-US" sz="2400" dirty="0">
                <a:solidFill>
                  <a:schemeClr val="bg2">
                    <a:lumMod val="90000"/>
                  </a:schemeClr>
                </a:solidFill>
              </a:rPr>
              <a:t>library</a:t>
            </a:r>
            <a:r>
              <a:rPr lang="en-US" sz="2400" spc="180" dirty="0">
                <a:solidFill>
                  <a:schemeClr val="bg2">
                    <a:lumMod val="90000"/>
                  </a:schemeClr>
                </a:solidFill>
              </a:rPr>
              <a:t> </a:t>
            </a:r>
            <a:r>
              <a:rPr lang="en-US" sz="2400" dirty="0">
                <a:solidFill>
                  <a:schemeClr val="bg2">
                    <a:lumMod val="90000"/>
                  </a:schemeClr>
                </a:solidFill>
              </a:rPr>
              <a:t>designed</a:t>
            </a:r>
            <a:r>
              <a:rPr lang="en-US" sz="2400" spc="180" dirty="0">
                <a:solidFill>
                  <a:schemeClr val="bg2">
                    <a:lumMod val="90000"/>
                  </a:schemeClr>
                </a:solidFill>
              </a:rPr>
              <a:t> </a:t>
            </a:r>
            <a:r>
              <a:rPr lang="en-US" sz="2400" dirty="0">
                <a:solidFill>
                  <a:schemeClr val="bg2">
                    <a:lumMod val="90000"/>
                  </a:schemeClr>
                </a:solidFill>
              </a:rPr>
              <a:t>for</a:t>
            </a:r>
            <a:r>
              <a:rPr lang="en-US" sz="2400" spc="180" dirty="0">
                <a:solidFill>
                  <a:schemeClr val="bg2">
                    <a:lumMod val="90000"/>
                  </a:schemeClr>
                </a:solidFill>
              </a:rPr>
              <a:t> </a:t>
            </a:r>
            <a:r>
              <a:rPr lang="en-US" sz="2400" dirty="0">
                <a:solidFill>
                  <a:schemeClr val="bg2">
                    <a:lumMod val="90000"/>
                  </a:schemeClr>
                </a:solidFill>
              </a:rPr>
              <a:t>efficient</a:t>
            </a:r>
            <a:r>
              <a:rPr lang="en-US" sz="2400" spc="180" dirty="0">
                <a:solidFill>
                  <a:schemeClr val="bg2">
                    <a:lumMod val="90000"/>
                  </a:schemeClr>
                </a:solidFill>
              </a:rPr>
              <a:t> </a:t>
            </a:r>
            <a:r>
              <a:rPr lang="en-US" sz="2400" dirty="0">
                <a:solidFill>
                  <a:schemeClr val="bg2">
                    <a:lumMod val="90000"/>
                  </a:schemeClr>
                </a:solidFill>
              </a:rPr>
              <a:t>and</a:t>
            </a:r>
            <a:r>
              <a:rPr lang="en-US" sz="2400" spc="180" dirty="0">
                <a:solidFill>
                  <a:schemeClr val="bg2">
                    <a:lumMod val="90000"/>
                  </a:schemeClr>
                </a:solidFill>
              </a:rPr>
              <a:t> </a:t>
            </a:r>
            <a:r>
              <a:rPr lang="en-US" sz="2400" spc="-10" dirty="0">
                <a:solidFill>
                  <a:schemeClr val="bg2">
                    <a:lumMod val="90000"/>
                  </a:schemeClr>
                </a:solidFill>
              </a:rPr>
              <a:t>scalable </a:t>
            </a:r>
            <a:r>
              <a:rPr lang="en-US" sz="2400" dirty="0">
                <a:solidFill>
                  <a:schemeClr val="bg2">
                    <a:lumMod val="90000"/>
                  </a:schemeClr>
                </a:solidFill>
              </a:rPr>
              <a:t>training</a:t>
            </a:r>
            <a:r>
              <a:rPr lang="en-US" sz="2400" spc="35" dirty="0">
                <a:solidFill>
                  <a:schemeClr val="bg2">
                    <a:lumMod val="90000"/>
                  </a:schemeClr>
                </a:solidFill>
              </a:rPr>
              <a:t>  </a:t>
            </a:r>
            <a:r>
              <a:rPr lang="en-US" sz="2400" dirty="0">
                <a:solidFill>
                  <a:schemeClr val="bg2">
                    <a:lumMod val="90000"/>
                  </a:schemeClr>
                </a:solidFill>
              </a:rPr>
              <a:t>of</a:t>
            </a:r>
            <a:r>
              <a:rPr lang="en-US" sz="2400" spc="35" dirty="0">
                <a:solidFill>
                  <a:schemeClr val="bg2">
                    <a:lumMod val="90000"/>
                  </a:schemeClr>
                </a:solidFill>
              </a:rPr>
              <a:t>  </a:t>
            </a:r>
            <a:r>
              <a:rPr lang="en-US" sz="2400" dirty="0">
                <a:solidFill>
                  <a:schemeClr val="bg2">
                    <a:lumMod val="90000"/>
                  </a:schemeClr>
                </a:solidFill>
              </a:rPr>
              <a:t>machine</a:t>
            </a:r>
            <a:r>
              <a:rPr lang="en-US" sz="2400" spc="30" dirty="0">
                <a:solidFill>
                  <a:schemeClr val="bg2">
                    <a:lumMod val="90000"/>
                  </a:schemeClr>
                </a:solidFill>
              </a:rPr>
              <a:t>  </a:t>
            </a:r>
            <a:r>
              <a:rPr lang="en-US" sz="2400" dirty="0">
                <a:solidFill>
                  <a:schemeClr val="bg2">
                    <a:lumMod val="90000"/>
                  </a:schemeClr>
                </a:solidFill>
              </a:rPr>
              <a:t>learning</a:t>
            </a:r>
            <a:r>
              <a:rPr lang="en-US" sz="2400" spc="35" dirty="0">
                <a:solidFill>
                  <a:schemeClr val="bg2">
                    <a:lumMod val="90000"/>
                  </a:schemeClr>
                </a:solidFill>
              </a:rPr>
              <a:t>  </a:t>
            </a:r>
            <a:r>
              <a:rPr lang="en-US" sz="2400" dirty="0">
                <a:solidFill>
                  <a:schemeClr val="bg2">
                    <a:lumMod val="90000"/>
                  </a:schemeClr>
                </a:solidFill>
              </a:rPr>
              <a:t>models.</a:t>
            </a:r>
            <a:r>
              <a:rPr lang="en-US" sz="2400" spc="35" dirty="0">
                <a:solidFill>
                  <a:schemeClr val="bg2">
                    <a:lumMod val="90000"/>
                  </a:schemeClr>
                </a:solidFill>
              </a:rPr>
              <a:t>  </a:t>
            </a:r>
            <a:r>
              <a:rPr lang="en-US" sz="2400" dirty="0">
                <a:solidFill>
                  <a:schemeClr val="bg2">
                    <a:lumMod val="90000"/>
                  </a:schemeClr>
                </a:solidFill>
              </a:rPr>
              <a:t>It</a:t>
            </a:r>
            <a:r>
              <a:rPr lang="en-US" sz="2400" spc="35" dirty="0">
                <a:solidFill>
                  <a:schemeClr val="bg2">
                    <a:lumMod val="90000"/>
                  </a:schemeClr>
                </a:solidFill>
              </a:rPr>
              <a:t>  </a:t>
            </a:r>
            <a:r>
              <a:rPr lang="en-US" sz="2400" dirty="0">
                <a:solidFill>
                  <a:schemeClr val="bg2">
                    <a:lumMod val="90000"/>
                  </a:schemeClr>
                </a:solidFill>
              </a:rPr>
              <a:t>is</a:t>
            </a:r>
            <a:r>
              <a:rPr lang="en-US" sz="2400" spc="35" dirty="0">
                <a:solidFill>
                  <a:schemeClr val="bg2">
                    <a:lumMod val="90000"/>
                  </a:schemeClr>
                </a:solidFill>
              </a:rPr>
              <a:t>  </a:t>
            </a:r>
            <a:r>
              <a:rPr lang="en-US" sz="2400" dirty="0">
                <a:solidFill>
                  <a:schemeClr val="bg2">
                    <a:lumMod val="90000"/>
                  </a:schemeClr>
                </a:solidFill>
              </a:rPr>
              <a:t>an</a:t>
            </a:r>
            <a:r>
              <a:rPr lang="en-US" sz="2400" spc="30" dirty="0">
                <a:solidFill>
                  <a:schemeClr val="bg2">
                    <a:lumMod val="90000"/>
                  </a:schemeClr>
                </a:solidFill>
              </a:rPr>
              <a:t>  </a:t>
            </a:r>
            <a:r>
              <a:rPr lang="en-US" sz="2400" dirty="0">
                <a:solidFill>
                  <a:schemeClr val="bg2">
                    <a:lumMod val="90000"/>
                  </a:schemeClr>
                </a:solidFill>
              </a:rPr>
              <a:t>ensemble</a:t>
            </a:r>
            <a:r>
              <a:rPr lang="en-US" sz="2400" spc="35" dirty="0">
                <a:solidFill>
                  <a:schemeClr val="bg2">
                    <a:lumMod val="90000"/>
                  </a:schemeClr>
                </a:solidFill>
              </a:rPr>
              <a:t>  </a:t>
            </a:r>
            <a:r>
              <a:rPr lang="en-US" sz="2400" dirty="0">
                <a:solidFill>
                  <a:schemeClr val="bg2">
                    <a:lumMod val="90000"/>
                  </a:schemeClr>
                </a:solidFill>
              </a:rPr>
              <a:t>learning</a:t>
            </a:r>
            <a:r>
              <a:rPr lang="en-US" sz="2400" spc="35" dirty="0">
                <a:solidFill>
                  <a:schemeClr val="bg2">
                    <a:lumMod val="90000"/>
                  </a:schemeClr>
                </a:solidFill>
              </a:rPr>
              <a:t>  </a:t>
            </a:r>
            <a:r>
              <a:rPr lang="en-US" sz="2400" dirty="0">
                <a:solidFill>
                  <a:schemeClr val="bg2">
                    <a:lumMod val="90000"/>
                  </a:schemeClr>
                </a:solidFill>
              </a:rPr>
              <a:t>method</a:t>
            </a:r>
            <a:r>
              <a:rPr lang="en-US" sz="2400" spc="35" dirty="0">
                <a:solidFill>
                  <a:schemeClr val="bg2">
                    <a:lumMod val="90000"/>
                  </a:schemeClr>
                </a:solidFill>
              </a:rPr>
              <a:t>  </a:t>
            </a:r>
            <a:r>
              <a:rPr lang="en-US" sz="2400" dirty="0">
                <a:solidFill>
                  <a:schemeClr val="bg2">
                    <a:lumMod val="90000"/>
                  </a:schemeClr>
                </a:solidFill>
              </a:rPr>
              <a:t>that</a:t>
            </a:r>
            <a:r>
              <a:rPr lang="en-US" sz="2400" spc="35" dirty="0">
                <a:solidFill>
                  <a:schemeClr val="bg2">
                    <a:lumMod val="90000"/>
                  </a:schemeClr>
                </a:solidFill>
              </a:rPr>
              <a:t>  </a:t>
            </a:r>
            <a:r>
              <a:rPr lang="en-US" sz="2400" dirty="0">
                <a:solidFill>
                  <a:schemeClr val="bg2">
                    <a:lumMod val="90000"/>
                  </a:schemeClr>
                </a:solidFill>
              </a:rPr>
              <a:t>combines</a:t>
            </a:r>
            <a:r>
              <a:rPr lang="en-US" sz="2400" spc="30" dirty="0">
                <a:solidFill>
                  <a:schemeClr val="bg2">
                    <a:lumMod val="90000"/>
                  </a:schemeClr>
                </a:solidFill>
              </a:rPr>
              <a:t>  </a:t>
            </a:r>
            <a:r>
              <a:rPr lang="en-US" sz="2400" spc="-25" dirty="0">
                <a:solidFill>
                  <a:schemeClr val="bg2">
                    <a:lumMod val="90000"/>
                  </a:schemeClr>
                </a:solidFill>
              </a:rPr>
              <a:t>the </a:t>
            </a:r>
            <a:r>
              <a:rPr lang="en-US" sz="2400" dirty="0">
                <a:solidFill>
                  <a:schemeClr val="bg2">
                    <a:lumMod val="90000"/>
                  </a:schemeClr>
                </a:solidFill>
              </a:rPr>
              <a:t>predictions</a:t>
            </a:r>
            <a:r>
              <a:rPr lang="en-US" sz="2400" spc="60" dirty="0">
                <a:solidFill>
                  <a:schemeClr val="bg2">
                    <a:lumMod val="90000"/>
                  </a:schemeClr>
                </a:solidFill>
              </a:rPr>
              <a:t>  </a:t>
            </a:r>
            <a:r>
              <a:rPr lang="en-US" sz="2400" dirty="0">
                <a:solidFill>
                  <a:schemeClr val="bg2">
                    <a:lumMod val="90000"/>
                  </a:schemeClr>
                </a:solidFill>
              </a:rPr>
              <a:t>of</a:t>
            </a:r>
            <a:r>
              <a:rPr lang="en-US" sz="2400" spc="70" dirty="0">
                <a:solidFill>
                  <a:schemeClr val="bg2">
                    <a:lumMod val="90000"/>
                  </a:schemeClr>
                </a:solidFill>
              </a:rPr>
              <a:t>  </a:t>
            </a:r>
            <a:r>
              <a:rPr lang="en-US" sz="2400" dirty="0">
                <a:solidFill>
                  <a:schemeClr val="bg2">
                    <a:lumMod val="90000"/>
                  </a:schemeClr>
                </a:solidFill>
              </a:rPr>
              <a:t>multiple</a:t>
            </a:r>
            <a:r>
              <a:rPr lang="en-US" sz="2400" spc="70" dirty="0">
                <a:solidFill>
                  <a:schemeClr val="bg2">
                    <a:lumMod val="90000"/>
                  </a:schemeClr>
                </a:solidFill>
              </a:rPr>
              <a:t>  </a:t>
            </a:r>
            <a:r>
              <a:rPr lang="en-US" sz="2400" dirty="0">
                <a:solidFill>
                  <a:schemeClr val="bg2">
                    <a:lumMod val="90000"/>
                  </a:schemeClr>
                </a:solidFill>
              </a:rPr>
              <a:t>weak</a:t>
            </a:r>
            <a:r>
              <a:rPr lang="en-US" sz="2400" spc="70" dirty="0">
                <a:solidFill>
                  <a:schemeClr val="bg2">
                    <a:lumMod val="90000"/>
                  </a:schemeClr>
                </a:solidFill>
              </a:rPr>
              <a:t>  </a:t>
            </a:r>
            <a:r>
              <a:rPr lang="en-US" sz="2400" dirty="0">
                <a:solidFill>
                  <a:schemeClr val="bg2">
                    <a:lumMod val="90000"/>
                  </a:schemeClr>
                </a:solidFill>
              </a:rPr>
              <a:t>models</a:t>
            </a:r>
            <a:r>
              <a:rPr lang="en-US" sz="2400" spc="70" dirty="0">
                <a:solidFill>
                  <a:schemeClr val="bg2">
                    <a:lumMod val="90000"/>
                  </a:schemeClr>
                </a:solidFill>
              </a:rPr>
              <a:t>  </a:t>
            </a:r>
            <a:r>
              <a:rPr lang="en-US" sz="2400" dirty="0">
                <a:solidFill>
                  <a:schemeClr val="bg2">
                    <a:lumMod val="90000"/>
                  </a:schemeClr>
                </a:solidFill>
              </a:rPr>
              <a:t>to</a:t>
            </a:r>
            <a:r>
              <a:rPr lang="en-US" sz="2400" spc="70" dirty="0">
                <a:solidFill>
                  <a:schemeClr val="bg2">
                    <a:lumMod val="90000"/>
                  </a:schemeClr>
                </a:solidFill>
              </a:rPr>
              <a:t>  </a:t>
            </a:r>
            <a:r>
              <a:rPr lang="en-US" sz="2400" dirty="0">
                <a:solidFill>
                  <a:schemeClr val="bg2">
                    <a:lumMod val="90000"/>
                  </a:schemeClr>
                </a:solidFill>
              </a:rPr>
              <a:t>produce</a:t>
            </a:r>
            <a:r>
              <a:rPr lang="en-US" sz="2400" spc="70" dirty="0">
                <a:solidFill>
                  <a:schemeClr val="bg2">
                    <a:lumMod val="90000"/>
                  </a:schemeClr>
                </a:solidFill>
              </a:rPr>
              <a:t>  </a:t>
            </a:r>
            <a:r>
              <a:rPr lang="en-US" sz="2400" dirty="0">
                <a:solidFill>
                  <a:schemeClr val="bg2">
                    <a:lumMod val="90000"/>
                  </a:schemeClr>
                </a:solidFill>
              </a:rPr>
              <a:t>a</a:t>
            </a:r>
            <a:r>
              <a:rPr lang="en-US" sz="2400" spc="70" dirty="0">
                <a:solidFill>
                  <a:schemeClr val="bg2">
                    <a:lumMod val="90000"/>
                  </a:schemeClr>
                </a:solidFill>
              </a:rPr>
              <a:t>  </a:t>
            </a:r>
            <a:r>
              <a:rPr lang="en-US" sz="2400" dirty="0">
                <a:solidFill>
                  <a:schemeClr val="bg2">
                    <a:lumMod val="90000"/>
                  </a:schemeClr>
                </a:solidFill>
              </a:rPr>
              <a:t>stronger</a:t>
            </a:r>
            <a:r>
              <a:rPr lang="en-US" sz="2400" spc="70" dirty="0">
                <a:solidFill>
                  <a:schemeClr val="bg2">
                    <a:lumMod val="90000"/>
                  </a:schemeClr>
                </a:solidFill>
              </a:rPr>
              <a:t>  </a:t>
            </a:r>
            <a:r>
              <a:rPr lang="en-US" sz="2400" dirty="0">
                <a:solidFill>
                  <a:schemeClr val="bg2">
                    <a:lumMod val="90000"/>
                  </a:schemeClr>
                </a:solidFill>
              </a:rPr>
              <a:t>prediction.</a:t>
            </a:r>
            <a:r>
              <a:rPr lang="en-US" sz="2400" spc="70" dirty="0">
                <a:solidFill>
                  <a:schemeClr val="bg2">
                    <a:lumMod val="90000"/>
                  </a:schemeClr>
                </a:solidFill>
              </a:rPr>
              <a:t>  </a:t>
            </a:r>
            <a:r>
              <a:rPr lang="en-US" sz="2400" dirty="0" err="1">
                <a:solidFill>
                  <a:schemeClr val="bg2">
                    <a:lumMod val="90000"/>
                  </a:schemeClr>
                </a:solidFill>
              </a:rPr>
              <a:t>XGBoost</a:t>
            </a:r>
            <a:r>
              <a:rPr lang="en-US" sz="2400" spc="70" dirty="0">
                <a:solidFill>
                  <a:schemeClr val="bg2">
                    <a:lumMod val="90000"/>
                  </a:schemeClr>
                </a:solidFill>
              </a:rPr>
              <a:t>  </a:t>
            </a:r>
            <a:r>
              <a:rPr lang="en-US" sz="2400" dirty="0">
                <a:solidFill>
                  <a:schemeClr val="bg2">
                    <a:lumMod val="90000"/>
                  </a:schemeClr>
                </a:solidFill>
              </a:rPr>
              <a:t>stands</a:t>
            </a:r>
            <a:r>
              <a:rPr lang="en-US" sz="2400" spc="70" dirty="0">
                <a:solidFill>
                  <a:schemeClr val="bg2">
                    <a:lumMod val="90000"/>
                  </a:schemeClr>
                </a:solidFill>
              </a:rPr>
              <a:t>  </a:t>
            </a:r>
            <a:r>
              <a:rPr lang="en-US" sz="2400" spc="-25" dirty="0">
                <a:solidFill>
                  <a:schemeClr val="bg2">
                    <a:lumMod val="90000"/>
                  </a:schemeClr>
                </a:solidFill>
              </a:rPr>
              <a:t>for </a:t>
            </a:r>
            <a:r>
              <a:rPr lang="en-US" sz="2400" dirty="0">
                <a:solidFill>
                  <a:schemeClr val="bg2">
                    <a:lumMod val="90000"/>
                  </a:schemeClr>
                </a:solidFill>
              </a:rPr>
              <a:t>“Extreme</a:t>
            </a:r>
            <a:r>
              <a:rPr lang="en-US" sz="2400" spc="-5" dirty="0">
                <a:solidFill>
                  <a:schemeClr val="bg2">
                    <a:lumMod val="90000"/>
                  </a:schemeClr>
                </a:solidFill>
              </a:rPr>
              <a:t> </a:t>
            </a:r>
            <a:r>
              <a:rPr lang="en-US" sz="2400" dirty="0">
                <a:solidFill>
                  <a:schemeClr val="bg2">
                    <a:lumMod val="90000"/>
                  </a:schemeClr>
                </a:solidFill>
              </a:rPr>
              <a:t>Gradient</a:t>
            </a:r>
            <a:r>
              <a:rPr lang="en-US" sz="2400" spc="-5" dirty="0">
                <a:solidFill>
                  <a:schemeClr val="bg2">
                    <a:lumMod val="90000"/>
                  </a:schemeClr>
                </a:solidFill>
              </a:rPr>
              <a:t> </a:t>
            </a:r>
            <a:r>
              <a:rPr lang="en-US" sz="2400" spc="-10" dirty="0">
                <a:solidFill>
                  <a:schemeClr val="bg2">
                    <a:lumMod val="90000"/>
                  </a:schemeClr>
                </a:solidFill>
              </a:rPr>
              <a:t>Boosting”</a:t>
            </a:r>
            <a:r>
              <a:rPr lang="en-US" sz="2400" spc="-5" dirty="0">
                <a:solidFill>
                  <a:schemeClr val="bg2">
                    <a:lumMod val="90000"/>
                  </a:schemeClr>
                </a:solidFill>
              </a:rPr>
              <a:t> </a:t>
            </a:r>
            <a:r>
              <a:rPr lang="en-US" sz="2400" dirty="0">
                <a:solidFill>
                  <a:schemeClr val="bg2">
                    <a:lumMod val="90000"/>
                  </a:schemeClr>
                </a:solidFill>
              </a:rPr>
              <a:t>and</a:t>
            </a:r>
            <a:r>
              <a:rPr lang="en-US" sz="2400" spc="-10" dirty="0">
                <a:solidFill>
                  <a:schemeClr val="bg2">
                    <a:lumMod val="90000"/>
                  </a:schemeClr>
                </a:solidFill>
              </a:rPr>
              <a:t> </a:t>
            </a:r>
            <a:r>
              <a:rPr lang="en-US" sz="2400" dirty="0">
                <a:solidFill>
                  <a:schemeClr val="bg2">
                    <a:lumMod val="90000"/>
                  </a:schemeClr>
                </a:solidFill>
              </a:rPr>
              <a:t>it</a:t>
            </a:r>
            <a:r>
              <a:rPr lang="en-US" sz="2400" spc="-5" dirty="0">
                <a:solidFill>
                  <a:schemeClr val="bg2">
                    <a:lumMod val="90000"/>
                  </a:schemeClr>
                </a:solidFill>
              </a:rPr>
              <a:t> </a:t>
            </a:r>
            <a:r>
              <a:rPr lang="en-US" sz="2400" dirty="0">
                <a:solidFill>
                  <a:schemeClr val="bg2">
                    <a:lumMod val="90000"/>
                  </a:schemeClr>
                </a:solidFill>
              </a:rPr>
              <a:t>has</a:t>
            </a:r>
            <a:r>
              <a:rPr lang="en-US" sz="2400" spc="-5" dirty="0">
                <a:solidFill>
                  <a:schemeClr val="bg2">
                    <a:lumMod val="90000"/>
                  </a:schemeClr>
                </a:solidFill>
              </a:rPr>
              <a:t> </a:t>
            </a:r>
            <a:r>
              <a:rPr lang="en-US" sz="2400" dirty="0">
                <a:solidFill>
                  <a:schemeClr val="bg2">
                    <a:lumMod val="90000"/>
                  </a:schemeClr>
                </a:solidFill>
              </a:rPr>
              <a:t>become</a:t>
            </a:r>
            <a:r>
              <a:rPr lang="en-US" sz="2400" spc="-5" dirty="0">
                <a:solidFill>
                  <a:schemeClr val="bg2">
                    <a:lumMod val="90000"/>
                  </a:schemeClr>
                </a:solidFill>
              </a:rPr>
              <a:t> </a:t>
            </a:r>
            <a:r>
              <a:rPr lang="en-US" sz="2400" dirty="0">
                <a:solidFill>
                  <a:schemeClr val="bg2">
                    <a:lumMod val="90000"/>
                  </a:schemeClr>
                </a:solidFill>
              </a:rPr>
              <a:t>one</a:t>
            </a:r>
            <a:r>
              <a:rPr lang="en-US" sz="2400" spc="-5" dirty="0">
                <a:solidFill>
                  <a:schemeClr val="bg2">
                    <a:lumMod val="90000"/>
                  </a:schemeClr>
                </a:solidFill>
              </a:rPr>
              <a:t> </a:t>
            </a:r>
            <a:r>
              <a:rPr lang="en-US" sz="2400" dirty="0">
                <a:solidFill>
                  <a:schemeClr val="bg2">
                    <a:lumMod val="90000"/>
                  </a:schemeClr>
                </a:solidFill>
              </a:rPr>
              <a:t>of</a:t>
            </a:r>
            <a:r>
              <a:rPr lang="en-US" sz="2400" spc="-5" dirty="0">
                <a:solidFill>
                  <a:schemeClr val="bg2">
                    <a:lumMod val="90000"/>
                  </a:schemeClr>
                </a:solidFill>
              </a:rPr>
              <a:t> </a:t>
            </a:r>
            <a:r>
              <a:rPr lang="en-US" sz="2400" dirty="0">
                <a:solidFill>
                  <a:schemeClr val="bg2">
                    <a:lumMod val="90000"/>
                  </a:schemeClr>
                </a:solidFill>
              </a:rPr>
              <a:t>the</a:t>
            </a:r>
            <a:r>
              <a:rPr lang="en-US" sz="2400" spc="-5" dirty="0">
                <a:solidFill>
                  <a:schemeClr val="bg2">
                    <a:lumMod val="90000"/>
                  </a:schemeClr>
                </a:solidFill>
              </a:rPr>
              <a:t> </a:t>
            </a:r>
            <a:r>
              <a:rPr lang="en-US" sz="2400" dirty="0">
                <a:solidFill>
                  <a:schemeClr val="bg2">
                    <a:lumMod val="90000"/>
                  </a:schemeClr>
                </a:solidFill>
              </a:rPr>
              <a:t>most</a:t>
            </a:r>
            <a:r>
              <a:rPr lang="en-US" sz="2400" spc="-5" dirty="0">
                <a:solidFill>
                  <a:schemeClr val="bg2">
                    <a:lumMod val="90000"/>
                  </a:schemeClr>
                </a:solidFill>
              </a:rPr>
              <a:t> </a:t>
            </a:r>
            <a:r>
              <a:rPr lang="en-US" sz="2400" dirty="0">
                <a:solidFill>
                  <a:schemeClr val="bg2">
                    <a:lumMod val="90000"/>
                  </a:schemeClr>
                </a:solidFill>
              </a:rPr>
              <a:t>popular</a:t>
            </a:r>
            <a:r>
              <a:rPr lang="en-US" sz="2400" spc="-5" dirty="0">
                <a:solidFill>
                  <a:schemeClr val="bg2">
                    <a:lumMod val="90000"/>
                  </a:schemeClr>
                </a:solidFill>
              </a:rPr>
              <a:t> </a:t>
            </a:r>
            <a:r>
              <a:rPr lang="en-US" sz="2400" dirty="0">
                <a:solidFill>
                  <a:schemeClr val="bg2">
                    <a:lumMod val="90000"/>
                  </a:schemeClr>
                </a:solidFill>
              </a:rPr>
              <a:t>and</a:t>
            </a:r>
            <a:r>
              <a:rPr lang="en-US" sz="2400" spc="-5" dirty="0">
                <a:solidFill>
                  <a:schemeClr val="bg2">
                    <a:lumMod val="90000"/>
                  </a:schemeClr>
                </a:solidFill>
              </a:rPr>
              <a:t> </a:t>
            </a:r>
            <a:r>
              <a:rPr lang="en-US" sz="2400" dirty="0">
                <a:solidFill>
                  <a:schemeClr val="bg2">
                    <a:lumMod val="90000"/>
                  </a:schemeClr>
                </a:solidFill>
              </a:rPr>
              <a:t>widely</a:t>
            </a:r>
            <a:r>
              <a:rPr lang="en-US" sz="2400" spc="-5" dirty="0">
                <a:solidFill>
                  <a:schemeClr val="bg2">
                    <a:lumMod val="90000"/>
                  </a:schemeClr>
                </a:solidFill>
              </a:rPr>
              <a:t> </a:t>
            </a:r>
            <a:r>
              <a:rPr lang="en-US" sz="2400" dirty="0">
                <a:solidFill>
                  <a:schemeClr val="bg2">
                    <a:lumMod val="90000"/>
                  </a:schemeClr>
                </a:solidFill>
              </a:rPr>
              <a:t>used</a:t>
            </a:r>
            <a:r>
              <a:rPr lang="en-US" sz="2400" spc="-5" dirty="0">
                <a:solidFill>
                  <a:schemeClr val="bg2">
                    <a:lumMod val="90000"/>
                  </a:schemeClr>
                </a:solidFill>
              </a:rPr>
              <a:t> </a:t>
            </a:r>
            <a:r>
              <a:rPr lang="en-US" sz="2400" spc="-10" dirty="0">
                <a:solidFill>
                  <a:schemeClr val="bg2">
                    <a:lumMod val="90000"/>
                  </a:schemeClr>
                </a:solidFill>
              </a:rPr>
              <a:t>machine </a:t>
            </a:r>
            <a:r>
              <a:rPr lang="en-US" sz="2400" dirty="0">
                <a:solidFill>
                  <a:schemeClr val="bg2">
                    <a:lumMod val="90000"/>
                  </a:schemeClr>
                </a:solidFill>
              </a:rPr>
              <a:t>learning</a:t>
            </a:r>
            <a:r>
              <a:rPr lang="en-US" sz="2400" spc="-40" dirty="0">
                <a:solidFill>
                  <a:schemeClr val="bg2">
                    <a:lumMod val="90000"/>
                  </a:schemeClr>
                </a:solidFill>
              </a:rPr>
              <a:t> </a:t>
            </a:r>
            <a:r>
              <a:rPr lang="en-US" sz="2400" dirty="0">
                <a:solidFill>
                  <a:schemeClr val="bg2">
                    <a:lumMod val="90000"/>
                  </a:schemeClr>
                </a:solidFill>
              </a:rPr>
              <a:t>algorithms</a:t>
            </a:r>
            <a:r>
              <a:rPr lang="en-US" sz="2400" spc="-40" dirty="0">
                <a:solidFill>
                  <a:schemeClr val="bg2">
                    <a:lumMod val="90000"/>
                  </a:schemeClr>
                </a:solidFill>
              </a:rPr>
              <a:t> </a:t>
            </a:r>
            <a:r>
              <a:rPr lang="en-US" sz="2400" dirty="0">
                <a:solidFill>
                  <a:schemeClr val="bg2">
                    <a:lumMod val="90000"/>
                  </a:schemeClr>
                </a:solidFill>
              </a:rPr>
              <a:t>due</a:t>
            </a:r>
            <a:r>
              <a:rPr lang="en-US" sz="2400" spc="-40" dirty="0">
                <a:solidFill>
                  <a:schemeClr val="bg2">
                    <a:lumMod val="90000"/>
                  </a:schemeClr>
                </a:solidFill>
              </a:rPr>
              <a:t> </a:t>
            </a:r>
            <a:r>
              <a:rPr lang="en-US" sz="2400" dirty="0">
                <a:solidFill>
                  <a:schemeClr val="bg2">
                    <a:lumMod val="90000"/>
                  </a:schemeClr>
                </a:solidFill>
              </a:rPr>
              <a:t>to</a:t>
            </a:r>
            <a:r>
              <a:rPr lang="en-US" sz="2400" spc="-40" dirty="0">
                <a:solidFill>
                  <a:schemeClr val="bg2">
                    <a:lumMod val="90000"/>
                  </a:schemeClr>
                </a:solidFill>
              </a:rPr>
              <a:t> </a:t>
            </a:r>
            <a:r>
              <a:rPr lang="en-US" sz="2400" dirty="0">
                <a:solidFill>
                  <a:schemeClr val="bg2">
                    <a:lumMod val="90000"/>
                  </a:schemeClr>
                </a:solidFill>
              </a:rPr>
              <a:t>its</a:t>
            </a:r>
            <a:r>
              <a:rPr lang="en-US" sz="2400" spc="-40" dirty="0">
                <a:solidFill>
                  <a:schemeClr val="bg2">
                    <a:lumMod val="90000"/>
                  </a:schemeClr>
                </a:solidFill>
              </a:rPr>
              <a:t> </a:t>
            </a:r>
            <a:r>
              <a:rPr lang="en-US" sz="2400" dirty="0">
                <a:solidFill>
                  <a:schemeClr val="bg2">
                    <a:lumMod val="90000"/>
                  </a:schemeClr>
                </a:solidFill>
              </a:rPr>
              <a:t>ability</a:t>
            </a:r>
            <a:r>
              <a:rPr lang="en-US" sz="2400" spc="-40" dirty="0">
                <a:solidFill>
                  <a:schemeClr val="bg2">
                    <a:lumMod val="90000"/>
                  </a:schemeClr>
                </a:solidFill>
              </a:rPr>
              <a:t> </a:t>
            </a:r>
            <a:r>
              <a:rPr lang="en-US" sz="2400" dirty="0">
                <a:solidFill>
                  <a:schemeClr val="bg2">
                    <a:lumMod val="90000"/>
                  </a:schemeClr>
                </a:solidFill>
              </a:rPr>
              <a:t>to</a:t>
            </a:r>
            <a:r>
              <a:rPr lang="en-US" sz="2400" spc="-40" dirty="0">
                <a:solidFill>
                  <a:schemeClr val="bg2">
                    <a:lumMod val="90000"/>
                  </a:schemeClr>
                </a:solidFill>
              </a:rPr>
              <a:t> </a:t>
            </a:r>
            <a:r>
              <a:rPr lang="en-US" sz="2400" dirty="0">
                <a:solidFill>
                  <a:schemeClr val="bg2">
                    <a:lumMod val="90000"/>
                  </a:schemeClr>
                </a:solidFill>
              </a:rPr>
              <a:t>handle</a:t>
            </a:r>
            <a:r>
              <a:rPr lang="en-US" sz="2400" spc="-40" dirty="0">
                <a:solidFill>
                  <a:schemeClr val="bg2">
                    <a:lumMod val="90000"/>
                  </a:schemeClr>
                </a:solidFill>
              </a:rPr>
              <a:t> </a:t>
            </a:r>
            <a:r>
              <a:rPr lang="en-US" sz="2400" dirty="0">
                <a:solidFill>
                  <a:schemeClr val="bg2">
                    <a:lumMod val="90000"/>
                  </a:schemeClr>
                </a:solidFill>
              </a:rPr>
              <a:t>large</a:t>
            </a:r>
            <a:r>
              <a:rPr lang="en-US" sz="2400" spc="-40" dirty="0">
                <a:solidFill>
                  <a:schemeClr val="bg2">
                    <a:lumMod val="90000"/>
                  </a:schemeClr>
                </a:solidFill>
              </a:rPr>
              <a:t> </a:t>
            </a:r>
            <a:r>
              <a:rPr lang="en-US" sz="2400" dirty="0">
                <a:solidFill>
                  <a:schemeClr val="bg2">
                    <a:lumMod val="90000"/>
                  </a:schemeClr>
                </a:solidFill>
              </a:rPr>
              <a:t>datasets</a:t>
            </a:r>
            <a:r>
              <a:rPr lang="en-US" sz="2400" spc="-40" dirty="0">
                <a:solidFill>
                  <a:schemeClr val="bg2">
                    <a:lumMod val="90000"/>
                  </a:schemeClr>
                </a:solidFill>
              </a:rPr>
              <a:t> </a:t>
            </a:r>
            <a:r>
              <a:rPr lang="en-US" sz="2400" dirty="0">
                <a:solidFill>
                  <a:schemeClr val="bg2">
                    <a:lumMod val="90000"/>
                  </a:schemeClr>
                </a:solidFill>
              </a:rPr>
              <a:t>and</a:t>
            </a:r>
            <a:r>
              <a:rPr lang="en-US" sz="2400" spc="-40" dirty="0">
                <a:solidFill>
                  <a:schemeClr val="bg2">
                    <a:lumMod val="90000"/>
                  </a:schemeClr>
                </a:solidFill>
              </a:rPr>
              <a:t> </a:t>
            </a:r>
            <a:r>
              <a:rPr lang="en-US" sz="2400" dirty="0">
                <a:solidFill>
                  <a:schemeClr val="bg2">
                    <a:lumMod val="90000"/>
                  </a:schemeClr>
                </a:solidFill>
              </a:rPr>
              <a:t>its</a:t>
            </a:r>
            <a:r>
              <a:rPr lang="en-US" sz="2400" spc="-40" dirty="0">
                <a:solidFill>
                  <a:schemeClr val="bg2">
                    <a:lumMod val="90000"/>
                  </a:schemeClr>
                </a:solidFill>
              </a:rPr>
              <a:t> </a:t>
            </a:r>
            <a:r>
              <a:rPr lang="en-US" sz="2400" dirty="0">
                <a:solidFill>
                  <a:schemeClr val="bg2">
                    <a:lumMod val="90000"/>
                  </a:schemeClr>
                </a:solidFill>
              </a:rPr>
              <a:t>ability</a:t>
            </a:r>
            <a:r>
              <a:rPr lang="en-US" sz="2400" spc="-40" dirty="0">
                <a:solidFill>
                  <a:schemeClr val="bg2">
                    <a:lumMod val="90000"/>
                  </a:schemeClr>
                </a:solidFill>
              </a:rPr>
              <a:t> </a:t>
            </a:r>
            <a:r>
              <a:rPr lang="en-US" sz="2400" dirty="0">
                <a:solidFill>
                  <a:schemeClr val="bg2">
                    <a:lumMod val="90000"/>
                  </a:schemeClr>
                </a:solidFill>
              </a:rPr>
              <a:t>to</a:t>
            </a:r>
            <a:r>
              <a:rPr lang="en-US" sz="2400" spc="-40" dirty="0">
                <a:solidFill>
                  <a:schemeClr val="bg2">
                    <a:lumMod val="90000"/>
                  </a:schemeClr>
                </a:solidFill>
              </a:rPr>
              <a:t> </a:t>
            </a:r>
            <a:r>
              <a:rPr lang="en-US" sz="2400" dirty="0">
                <a:solidFill>
                  <a:schemeClr val="bg2">
                    <a:lumMod val="90000"/>
                  </a:schemeClr>
                </a:solidFill>
              </a:rPr>
              <a:t>achieve</a:t>
            </a:r>
            <a:r>
              <a:rPr lang="en-US" sz="2400" spc="-35" dirty="0">
                <a:solidFill>
                  <a:schemeClr val="bg2">
                    <a:lumMod val="90000"/>
                  </a:schemeClr>
                </a:solidFill>
              </a:rPr>
              <a:t> </a:t>
            </a:r>
            <a:r>
              <a:rPr lang="en-US" sz="2400" spc="-120" dirty="0">
                <a:solidFill>
                  <a:schemeClr val="bg2">
                    <a:lumMod val="90000"/>
                  </a:schemeClr>
                </a:solidFill>
              </a:rPr>
              <a:t>state-</a:t>
            </a:r>
            <a:r>
              <a:rPr lang="en-US" sz="2400" spc="-170" dirty="0">
                <a:solidFill>
                  <a:schemeClr val="bg2">
                    <a:lumMod val="90000"/>
                  </a:schemeClr>
                </a:solidFill>
              </a:rPr>
              <a:t>of-</a:t>
            </a:r>
            <a:r>
              <a:rPr lang="en-US" sz="2400" spc="-20" dirty="0">
                <a:solidFill>
                  <a:schemeClr val="bg2">
                    <a:lumMod val="90000"/>
                  </a:schemeClr>
                </a:solidFill>
              </a:rPr>
              <a:t>the- </a:t>
            </a:r>
            <a:r>
              <a:rPr lang="en-US" sz="2400" dirty="0">
                <a:solidFill>
                  <a:schemeClr val="bg2">
                    <a:lumMod val="90000"/>
                  </a:schemeClr>
                </a:solidFill>
              </a:rPr>
              <a:t>art</a:t>
            </a:r>
            <a:r>
              <a:rPr lang="en-US" sz="2400" spc="-130" dirty="0">
                <a:solidFill>
                  <a:schemeClr val="bg2">
                    <a:lumMod val="90000"/>
                  </a:schemeClr>
                </a:solidFill>
              </a:rPr>
              <a:t> </a:t>
            </a:r>
            <a:r>
              <a:rPr lang="en-US" sz="2400" dirty="0">
                <a:solidFill>
                  <a:schemeClr val="bg2">
                    <a:lumMod val="90000"/>
                  </a:schemeClr>
                </a:solidFill>
              </a:rPr>
              <a:t>performance</a:t>
            </a:r>
            <a:r>
              <a:rPr lang="en-US" sz="2400" spc="-125" dirty="0">
                <a:solidFill>
                  <a:schemeClr val="bg2">
                    <a:lumMod val="90000"/>
                  </a:schemeClr>
                </a:solidFill>
              </a:rPr>
              <a:t> </a:t>
            </a:r>
            <a:r>
              <a:rPr lang="en-US" sz="2400" dirty="0">
                <a:solidFill>
                  <a:schemeClr val="bg2">
                    <a:lumMod val="90000"/>
                  </a:schemeClr>
                </a:solidFill>
              </a:rPr>
              <a:t>in</a:t>
            </a:r>
            <a:r>
              <a:rPr lang="en-US" sz="2400" spc="-125" dirty="0">
                <a:solidFill>
                  <a:schemeClr val="bg2">
                    <a:lumMod val="90000"/>
                  </a:schemeClr>
                </a:solidFill>
              </a:rPr>
              <a:t> </a:t>
            </a:r>
            <a:r>
              <a:rPr lang="en-US" sz="2400" dirty="0">
                <a:solidFill>
                  <a:schemeClr val="bg2">
                    <a:lumMod val="90000"/>
                  </a:schemeClr>
                </a:solidFill>
              </a:rPr>
              <a:t>many</a:t>
            </a:r>
            <a:r>
              <a:rPr lang="en-US" sz="2400" spc="-125" dirty="0">
                <a:solidFill>
                  <a:schemeClr val="bg2">
                    <a:lumMod val="90000"/>
                  </a:schemeClr>
                </a:solidFill>
              </a:rPr>
              <a:t> </a:t>
            </a:r>
            <a:r>
              <a:rPr lang="en-US" sz="2400" dirty="0">
                <a:solidFill>
                  <a:schemeClr val="bg2">
                    <a:lumMod val="90000"/>
                  </a:schemeClr>
                </a:solidFill>
              </a:rPr>
              <a:t>machine</a:t>
            </a:r>
            <a:r>
              <a:rPr lang="en-US" sz="2400" spc="-130" dirty="0">
                <a:solidFill>
                  <a:schemeClr val="bg2">
                    <a:lumMod val="90000"/>
                  </a:schemeClr>
                </a:solidFill>
              </a:rPr>
              <a:t> </a:t>
            </a:r>
            <a:r>
              <a:rPr lang="en-US" sz="2400" spc="-10" dirty="0">
                <a:solidFill>
                  <a:schemeClr val="bg2">
                    <a:lumMod val="90000"/>
                  </a:schemeClr>
                </a:solidFill>
              </a:rPr>
              <a:t>learning</a:t>
            </a:r>
            <a:r>
              <a:rPr lang="en-US" sz="2400" spc="-125" dirty="0">
                <a:solidFill>
                  <a:schemeClr val="bg2">
                    <a:lumMod val="90000"/>
                  </a:schemeClr>
                </a:solidFill>
              </a:rPr>
              <a:t> </a:t>
            </a:r>
            <a:r>
              <a:rPr lang="en-US" sz="2400" dirty="0">
                <a:solidFill>
                  <a:schemeClr val="bg2">
                    <a:lumMod val="90000"/>
                  </a:schemeClr>
                </a:solidFill>
              </a:rPr>
              <a:t>tasks</a:t>
            </a:r>
            <a:r>
              <a:rPr lang="en-US" sz="2400" spc="-125" dirty="0">
                <a:solidFill>
                  <a:schemeClr val="bg2">
                    <a:lumMod val="90000"/>
                  </a:schemeClr>
                </a:solidFill>
              </a:rPr>
              <a:t> </a:t>
            </a:r>
            <a:r>
              <a:rPr lang="en-US" sz="2400" dirty="0">
                <a:solidFill>
                  <a:schemeClr val="bg2">
                    <a:lumMod val="90000"/>
                  </a:schemeClr>
                </a:solidFill>
              </a:rPr>
              <a:t>such</a:t>
            </a:r>
            <a:r>
              <a:rPr lang="en-US" sz="2400" spc="-125" dirty="0">
                <a:solidFill>
                  <a:schemeClr val="bg2">
                    <a:lumMod val="90000"/>
                  </a:schemeClr>
                </a:solidFill>
              </a:rPr>
              <a:t> </a:t>
            </a:r>
            <a:r>
              <a:rPr lang="en-US" sz="2400" dirty="0">
                <a:solidFill>
                  <a:schemeClr val="bg2">
                    <a:lumMod val="90000"/>
                  </a:schemeClr>
                </a:solidFill>
              </a:rPr>
              <a:t>as</a:t>
            </a:r>
            <a:r>
              <a:rPr lang="en-US" sz="2400" spc="-125" dirty="0">
                <a:solidFill>
                  <a:schemeClr val="bg2">
                    <a:lumMod val="90000"/>
                  </a:schemeClr>
                </a:solidFill>
              </a:rPr>
              <a:t> </a:t>
            </a:r>
            <a:r>
              <a:rPr lang="en-US" sz="2400" spc="-10" dirty="0">
                <a:solidFill>
                  <a:schemeClr val="bg2">
                    <a:lumMod val="90000"/>
                  </a:schemeClr>
                </a:solidFill>
              </a:rPr>
              <a:t>classification</a:t>
            </a:r>
            <a:r>
              <a:rPr lang="en-US" sz="2400" spc="-130" dirty="0">
                <a:solidFill>
                  <a:schemeClr val="bg2">
                    <a:lumMod val="90000"/>
                  </a:schemeClr>
                </a:solidFill>
              </a:rPr>
              <a:t> </a:t>
            </a:r>
            <a:r>
              <a:rPr lang="en-US" sz="2400" dirty="0">
                <a:solidFill>
                  <a:schemeClr val="bg2">
                    <a:lumMod val="90000"/>
                  </a:schemeClr>
                </a:solidFill>
              </a:rPr>
              <a:t>and</a:t>
            </a:r>
            <a:r>
              <a:rPr lang="en-US" sz="2400" spc="-125" dirty="0">
                <a:solidFill>
                  <a:schemeClr val="bg2">
                    <a:lumMod val="90000"/>
                  </a:schemeClr>
                </a:solidFill>
              </a:rPr>
              <a:t> </a:t>
            </a:r>
            <a:r>
              <a:rPr lang="en-US" sz="2400" spc="-10" dirty="0">
                <a:solidFill>
                  <a:schemeClr val="bg2">
                    <a:lumMod val="90000"/>
                  </a:schemeClr>
                </a:solidFill>
              </a:rPr>
              <a:t>regression.</a:t>
            </a:r>
          </a:p>
        </p:txBody>
      </p:sp>
      <p:sp>
        <p:nvSpPr>
          <p:cNvPr id="9" name="object 8">
            <a:extLst>
              <a:ext uri="{FF2B5EF4-FFF2-40B4-BE49-F238E27FC236}">
                <a16:creationId xmlns:a16="http://schemas.microsoft.com/office/drawing/2014/main" id="{15103955-9E8C-8ED4-9842-0592CEE04CA8}"/>
              </a:ext>
            </a:extLst>
          </p:cNvPr>
          <p:cNvSpPr txBox="1">
            <a:spLocks/>
          </p:cNvSpPr>
          <p:nvPr/>
        </p:nvSpPr>
        <p:spPr>
          <a:xfrm>
            <a:off x="426856" y="329051"/>
            <a:ext cx="13706342" cy="1119537"/>
          </a:xfrm>
          <a:prstGeom prst="rect">
            <a:avLst/>
          </a:prstGeom>
        </p:spPr>
        <p:txBody>
          <a:bodyPr vert="horz" wrap="square" lIns="0" tIns="11430"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90500">
              <a:spcBef>
                <a:spcPts val="90"/>
              </a:spcBef>
            </a:pPr>
            <a:r>
              <a:rPr lang="en-IN" sz="7200" spc="315" dirty="0" err="1">
                <a:solidFill>
                  <a:schemeClr val="bg2">
                    <a:lumMod val="90000"/>
                  </a:schemeClr>
                </a:solidFill>
              </a:rPr>
              <a:t>XGBoos</a:t>
            </a:r>
            <a:r>
              <a:rPr lang="en-IN" sz="7200" spc="-1935" dirty="0" err="1">
                <a:solidFill>
                  <a:schemeClr val="bg2">
                    <a:lumMod val="90000"/>
                  </a:schemeClr>
                </a:solidFill>
              </a:rPr>
              <a:t>t</a:t>
            </a:r>
            <a:endParaRPr lang="en-IN" sz="7200" baseline="-1103" dirty="0">
              <a:solidFill>
                <a:schemeClr val="bg2">
                  <a:lumMod val="90000"/>
                </a:schemeClr>
              </a:solidFill>
            </a:endParaRPr>
          </a:p>
        </p:txBody>
      </p:sp>
      <p:graphicFrame>
        <p:nvGraphicFramePr>
          <p:cNvPr id="18" name="Table 17">
            <a:extLst>
              <a:ext uri="{FF2B5EF4-FFF2-40B4-BE49-F238E27FC236}">
                <a16:creationId xmlns:a16="http://schemas.microsoft.com/office/drawing/2014/main" id="{85E46A16-D2CE-5DEB-7EAC-28B22764DFFF}"/>
              </a:ext>
            </a:extLst>
          </p:cNvPr>
          <p:cNvGraphicFramePr>
            <a:graphicFrameLocks noGrp="1"/>
          </p:cNvGraphicFramePr>
          <p:nvPr>
            <p:extLst>
              <p:ext uri="{D42A27DB-BD31-4B8C-83A1-F6EECF244321}">
                <p14:modId xmlns:p14="http://schemas.microsoft.com/office/powerpoint/2010/main" val="1806222040"/>
              </p:ext>
            </p:extLst>
          </p:nvPr>
        </p:nvGraphicFramePr>
        <p:xfrm>
          <a:off x="7369220" y="4206143"/>
          <a:ext cx="7017340" cy="3842408"/>
        </p:xfrm>
        <a:graphic>
          <a:graphicData uri="http://schemas.openxmlformats.org/drawingml/2006/table">
            <a:tbl>
              <a:tblPr firstRow="1" bandRow="1">
                <a:tableStyleId>{00A15C55-8517-42AA-B614-E9B94910E393}</a:tableStyleId>
              </a:tblPr>
              <a:tblGrid>
                <a:gridCol w="2174293">
                  <a:extLst>
                    <a:ext uri="{9D8B030D-6E8A-4147-A177-3AD203B41FA5}">
                      <a16:colId xmlns:a16="http://schemas.microsoft.com/office/drawing/2014/main" val="1762433867"/>
                    </a:ext>
                  </a:extLst>
                </a:gridCol>
                <a:gridCol w="4843047">
                  <a:extLst>
                    <a:ext uri="{9D8B030D-6E8A-4147-A177-3AD203B41FA5}">
                      <a16:colId xmlns:a16="http://schemas.microsoft.com/office/drawing/2014/main" val="3888453314"/>
                    </a:ext>
                  </a:extLst>
                </a:gridCol>
              </a:tblGrid>
              <a:tr h="960602">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Accuracy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0.9982680983720125</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5282900"/>
                  </a:ext>
                </a:extLst>
              </a:tr>
              <a:tr h="960602">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Precision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0.9993424513413993</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4844599"/>
                  </a:ext>
                </a:extLst>
              </a:tr>
              <a:tr h="960602">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Recall</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0.9973749835936475</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1475792"/>
                  </a:ext>
                </a:extLst>
              </a:tr>
              <a:tr h="960602">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F1 Score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0.9983577481442554</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2257547"/>
                  </a:ext>
                </a:extLst>
              </a:tr>
            </a:tbl>
          </a:graphicData>
        </a:graphic>
      </p:graphicFrame>
    </p:spTree>
    <p:extLst>
      <p:ext uri="{BB962C8B-B14F-4D97-AF65-F5344CB8AC3E}">
        <p14:creationId xmlns:p14="http://schemas.microsoft.com/office/powerpoint/2010/main" val="205025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998DB2-2E73-3E62-1B44-B4A386152A7C}"/>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5A639E38-4E68-3080-6646-AFBC98D81247}"/>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0AC0CD54-07A7-D752-23F8-4D070843928A}"/>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object 7">
            <a:extLst>
              <a:ext uri="{FF2B5EF4-FFF2-40B4-BE49-F238E27FC236}">
                <a16:creationId xmlns:a16="http://schemas.microsoft.com/office/drawing/2014/main" id="{DB97FE26-3C51-1353-C841-46D2B9FA7C15}"/>
              </a:ext>
            </a:extLst>
          </p:cNvPr>
          <p:cNvSpPr txBox="1">
            <a:spLocks/>
          </p:cNvSpPr>
          <p:nvPr/>
        </p:nvSpPr>
        <p:spPr>
          <a:xfrm>
            <a:off x="605243" y="1445379"/>
            <a:ext cx="13527955" cy="1712200"/>
          </a:xfrm>
          <a:prstGeom prst="rect">
            <a:avLst/>
          </a:prstGeom>
        </p:spPr>
        <p:txBody>
          <a:bodyPr vert="horz" wrap="square" lIns="0" tIns="12065" rIns="0" bIns="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5080" indent="0">
              <a:lnSpc>
                <a:spcPct val="116799"/>
              </a:lnSpc>
              <a:spcBef>
                <a:spcPts val="95"/>
              </a:spcBef>
              <a:buNone/>
            </a:pPr>
            <a:r>
              <a:rPr lang="en-US" sz="2400" b="0" i="0" dirty="0">
                <a:solidFill>
                  <a:schemeClr val="bg2">
                    <a:lumMod val="90000"/>
                  </a:schemeClr>
                </a:solidFill>
                <a:effectLst/>
                <a:latin typeface="Raleway" pitchFamily="2" charset="0"/>
              </a:rPr>
              <a:t>AdaBoost, short for Adaptive Boosting, is a machine learning ensemble method that combines multiple "weak learners" (simple models) to create a stronger, more accurate model. It works by iteratively training weak learners, with each learner focusing on misclassified instances from the previous rounds, effectively "adapting" to the errors and improving overall performance</a:t>
            </a:r>
            <a:endParaRPr lang="en-US" sz="2400" spc="-10" dirty="0">
              <a:solidFill>
                <a:schemeClr val="bg2">
                  <a:lumMod val="90000"/>
                </a:schemeClr>
              </a:solidFill>
              <a:latin typeface="Raleway" pitchFamily="2" charset="0"/>
            </a:endParaRPr>
          </a:p>
        </p:txBody>
      </p:sp>
      <p:sp>
        <p:nvSpPr>
          <p:cNvPr id="6" name="object 8">
            <a:extLst>
              <a:ext uri="{FF2B5EF4-FFF2-40B4-BE49-F238E27FC236}">
                <a16:creationId xmlns:a16="http://schemas.microsoft.com/office/drawing/2014/main" id="{FA01DBF7-0320-446B-186D-2DF4650E840C}"/>
              </a:ext>
            </a:extLst>
          </p:cNvPr>
          <p:cNvSpPr txBox="1">
            <a:spLocks/>
          </p:cNvSpPr>
          <p:nvPr/>
        </p:nvSpPr>
        <p:spPr>
          <a:xfrm>
            <a:off x="426856" y="329051"/>
            <a:ext cx="13706342" cy="1119537"/>
          </a:xfrm>
          <a:prstGeom prst="rect">
            <a:avLst/>
          </a:prstGeom>
        </p:spPr>
        <p:txBody>
          <a:bodyPr vert="horz" wrap="square" lIns="0" tIns="11430"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90500">
              <a:spcBef>
                <a:spcPts val="90"/>
              </a:spcBef>
            </a:pPr>
            <a:r>
              <a:rPr lang="en-IN" sz="7200" spc="315" dirty="0">
                <a:solidFill>
                  <a:schemeClr val="bg2">
                    <a:lumMod val="90000"/>
                  </a:schemeClr>
                </a:solidFill>
              </a:rPr>
              <a:t>AdaBoost</a:t>
            </a:r>
            <a:endParaRPr lang="en-IN" sz="7200" baseline="-1103" dirty="0">
              <a:solidFill>
                <a:schemeClr val="bg2">
                  <a:lumMod val="90000"/>
                </a:schemeClr>
              </a:solidFill>
            </a:endParaRPr>
          </a:p>
        </p:txBody>
      </p:sp>
      <p:pic>
        <p:nvPicPr>
          <p:cNvPr id="2052" name="Picture 4" descr="AdaBoost Algorithm">
            <a:extLst>
              <a:ext uri="{FF2B5EF4-FFF2-40B4-BE49-F238E27FC236}">
                <a16:creationId xmlns:a16="http://schemas.microsoft.com/office/drawing/2014/main" id="{4385CAD2-3267-B5C3-851B-D9CA80AAB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07887"/>
            <a:ext cx="6754411" cy="379935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63CEBA6-FA5D-216A-5BDA-BF06757712E8}"/>
              </a:ext>
            </a:extLst>
          </p:cNvPr>
          <p:cNvSpPr txBox="1"/>
          <p:nvPr/>
        </p:nvSpPr>
        <p:spPr>
          <a:xfrm>
            <a:off x="7399400" y="6102276"/>
            <a:ext cx="1548727" cy="461665"/>
          </a:xfrm>
          <a:prstGeom prst="rect">
            <a:avLst/>
          </a:prstGeom>
          <a:noFill/>
        </p:spPr>
        <p:txBody>
          <a:bodyPr wrap="square">
            <a:spAutoFit/>
          </a:bodyPr>
          <a:lstStyle/>
          <a:p>
            <a:pPr algn="ctr"/>
            <a:r>
              <a:rPr lang="en-IN" sz="2400" b="1" spc="-10" dirty="0">
                <a:solidFill>
                  <a:srgbClr val="FFFFFF"/>
                </a:solidFill>
                <a:latin typeface="Roboto"/>
                <a:cs typeface="Roboto"/>
              </a:rPr>
              <a:t>Recall</a:t>
            </a:r>
            <a:endParaRPr lang="en-IN" sz="2400" dirty="0"/>
          </a:p>
        </p:txBody>
      </p:sp>
      <p:graphicFrame>
        <p:nvGraphicFramePr>
          <p:cNvPr id="15" name="Table 14">
            <a:extLst>
              <a:ext uri="{FF2B5EF4-FFF2-40B4-BE49-F238E27FC236}">
                <a16:creationId xmlns:a16="http://schemas.microsoft.com/office/drawing/2014/main" id="{C1708F64-B371-B334-B0DF-417DDC63E905}"/>
              </a:ext>
            </a:extLst>
          </p:cNvPr>
          <p:cNvGraphicFramePr>
            <a:graphicFrameLocks noGrp="1"/>
          </p:cNvGraphicFramePr>
          <p:nvPr>
            <p:extLst>
              <p:ext uri="{D42A27DB-BD31-4B8C-83A1-F6EECF244321}">
                <p14:modId xmlns:p14="http://schemas.microsoft.com/office/powerpoint/2010/main" val="1218529493"/>
              </p:ext>
            </p:extLst>
          </p:nvPr>
        </p:nvGraphicFramePr>
        <p:xfrm>
          <a:off x="7238076" y="4183170"/>
          <a:ext cx="7163724" cy="3594596"/>
        </p:xfrm>
        <a:graphic>
          <a:graphicData uri="http://schemas.openxmlformats.org/drawingml/2006/table">
            <a:tbl>
              <a:tblPr firstRow="1" bandRow="1">
                <a:tableStyleId>{00A15C55-8517-42AA-B614-E9B94910E393}</a:tableStyleId>
              </a:tblPr>
              <a:tblGrid>
                <a:gridCol w="2219649">
                  <a:extLst>
                    <a:ext uri="{9D8B030D-6E8A-4147-A177-3AD203B41FA5}">
                      <a16:colId xmlns:a16="http://schemas.microsoft.com/office/drawing/2014/main" val="1762433867"/>
                    </a:ext>
                  </a:extLst>
                </a:gridCol>
                <a:gridCol w="4944075">
                  <a:extLst>
                    <a:ext uri="{9D8B030D-6E8A-4147-A177-3AD203B41FA5}">
                      <a16:colId xmlns:a16="http://schemas.microsoft.com/office/drawing/2014/main" val="3888453314"/>
                    </a:ext>
                  </a:extLst>
                </a:gridCol>
              </a:tblGrid>
              <a:tr h="898649">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Accuracy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0.7581572566678213</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5282900"/>
                  </a:ext>
                </a:extLst>
              </a:tr>
              <a:tr h="898649">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Precision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0.7769726247987118</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4844599"/>
                  </a:ext>
                </a:extLst>
              </a:tr>
              <a:tr h="898649">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Recall</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0.7599422496390602</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1475792"/>
                  </a:ext>
                </a:extLst>
              </a:tr>
              <a:tr h="898649">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F1 Score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0.7683630814146374</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2257547"/>
                  </a:ext>
                </a:extLst>
              </a:tr>
            </a:tbl>
          </a:graphicData>
        </a:graphic>
      </p:graphicFrame>
    </p:spTree>
    <p:extLst>
      <p:ext uri="{BB962C8B-B14F-4D97-AF65-F5344CB8AC3E}">
        <p14:creationId xmlns:p14="http://schemas.microsoft.com/office/powerpoint/2010/main" val="2876707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793790" y="88558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Model Comparison &amp; Future Scope</a:t>
            </a:r>
            <a:endParaRPr lang="en-US" sz="4450" dirty="0"/>
          </a:p>
        </p:txBody>
      </p:sp>
      <p:pic>
        <p:nvPicPr>
          <p:cNvPr id="4" name="Image 1" descr="preencoded.png"/>
          <p:cNvPicPr>
            <a:picLocks noChangeAspect="1"/>
          </p:cNvPicPr>
          <p:nvPr/>
        </p:nvPicPr>
        <p:blipFill>
          <a:blip r:embed="rId3"/>
          <a:stretch>
            <a:fillRect/>
          </a:stretch>
        </p:blipFill>
        <p:spPr>
          <a:xfrm>
            <a:off x="793790" y="2643307"/>
            <a:ext cx="1134070" cy="1360884"/>
          </a:xfrm>
          <a:prstGeom prst="rect">
            <a:avLst/>
          </a:prstGeom>
        </p:spPr>
      </p:pic>
      <p:sp>
        <p:nvSpPr>
          <p:cNvPr id="5" name="Text 1"/>
          <p:cNvSpPr/>
          <p:nvPr/>
        </p:nvSpPr>
        <p:spPr>
          <a:xfrm>
            <a:off x="2268022" y="287012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Model Comparison</a:t>
            </a:r>
            <a:endParaRPr lang="en-US" sz="2200" dirty="0"/>
          </a:p>
        </p:txBody>
      </p:sp>
      <p:sp>
        <p:nvSpPr>
          <p:cNvPr id="6" name="Text 2"/>
          <p:cNvSpPr/>
          <p:nvPr/>
        </p:nvSpPr>
        <p:spPr>
          <a:xfrm>
            <a:off x="2268022" y="3360539"/>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Random Forest showed best accuracy and balance.</a:t>
            </a:r>
            <a:endParaRPr lang="en-US" sz="1750" dirty="0"/>
          </a:p>
        </p:txBody>
      </p:sp>
      <p:pic>
        <p:nvPicPr>
          <p:cNvPr id="7" name="Image 2" descr="preencoded.png"/>
          <p:cNvPicPr>
            <a:picLocks noChangeAspect="1"/>
          </p:cNvPicPr>
          <p:nvPr/>
        </p:nvPicPr>
        <p:blipFill>
          <a:blip r:embed="rId4"/>
          <a:stretch>
            <a:fillRect/>
          </a:stretch>
        </p:blipFill>
        <p:spPr>
          <a:xfrm>
            <a:off x="793790" y="4004191"/>
            <a:ext cx="1134070" cy="1669852"/>
          </a:xfrm>
          <a:prstGeom prst="rect">
            <a:avLst/>
          </a:prstGeom>
        </p:spPr>
      </p:pic>
      <p:sp>
        <p:nvSpPr>
          <p:cNvPr id="8" name="Text 3"/>
          <p:cNvSpPr/>
          <p:nvPr/>
        </p:nvSpPr>
        <p:spPr>
          <a:xfrm>
            <a:off x="2268022" y="4231005"/>
            <a:ext cx="334839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Strengths &amp; Weaknesses</a:t>
            </a:r>
            <a:endParaRPr lang="en-US" sz="2200" dirty="0"/>
          </a:p>
        </p:txBody>
      </p:sp>
      <p:sp>
        <p:nvSpPr>
          <p:cNvPr id="9" name="Text 4"/>
          <p:cNvSpPr/>
          <p:nvPr/>
        </p:nvSpPr>
        <p:spPr>
          <a:xfrm>
            <a:off x="2268022" y="4721423"/>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Random forests excel in handling noisy data; logistic regression is interpretable.</a:t>
            </a:r>
            <a:endParaRPr lang="en-US" sz="1750" dirty="0"/>
          </a:p>
        </p:txBody>
      </p:sp>
      <p:pic>
        <p:nvPicPr>
          <p:cNvPr id="10" name="Image 3" descr="preencoded.png"/>
          <p:cNvPicPr>
            <a:picLocks noChangeAspect="1"/>
          </p:cNvPicPr>
          <p:nvPr/>
        </p:nvPicPr>
        <p:blipFill>
          <a:blip r:embed="rId5"/>
          <a:stretch>
            <a:fillRect/>
          </a:stretch>
        </p:blipFill>
        <p:spPr>
          <a:xfrm>
            <a:off x="793790" y="5674042"/>
            <a:ext cx="1134070" cy="1669852"/>
          </a:xfrm>
          <a:prstGeom prst="rect">
            <a:avLst/>
          </a:prstGeom>
        </p:spPr>
      </p:pic>
      <p:sp>
        <p:nvSpPr>
          <p:cNvPr id="11" name="Text 5"/>
          <p:cNvSpPr/>
          <p:nvPr/>
        </p:nvSpPr>
        <p:spPr>
          <a:xfrm>
            <a:off x="2268022" y="5900857"/>
            <a:ext cx="2977991"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Future Improvements</a:t>
            </a:r>
            <a:endParaRPr lang="en-US" sz="2200" dirty="0"/>
          </a:p>
        </p:txBody>
      </p:sp>
      <p:sp>
        <p:nvSpPr>
          <p:cNvPr id="12" name="Text 6"/>
          <p:cNvSpPr/>
          <p:nvPr/>
        </p:nvSpPr>
        <p:spPr>
          <a:xfrm>
            <a:off x="2268022" y="6391275"/>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Potential to combine ensemble methods and deep learning.</a:t>
            </a:r>
            <a:endParaRPr lang="en-US" sz="1750" dirty="0"/>
          </a:p>
        </p:txBody>
      </p:sp>
      <p:sp>
        <p:nvSpPr>
          <p:cNvPr id="13" name="Rectangle 12">
            <a:extLst>
              <a:ext uri="{FF2B5EF4-FFF2-40B4-BE49-F238E27FC236}">
                <a16:creationId xmlns:a16="http://schemas.microsoft.com/office/drawing/2014/main" id="{777AC70A-0E75-21C0-6560-D56A3F194534}"/>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graphicFrame>
        <p:nvGraphicFramePr>
          <p:cNvPr id="16" name="Table 15">
            <a:extLst>
              <a:ext uri="{FF2B5EF4-FFF2-40B4-BE49-F238E27FC236}">
                <a16:creationId xmlns:a16="http://schemas.microsoft.com/office/drawing/2014/main" id="{DEA39EE2-467A-390A-2FB1-65EAAF178F9B}"/>
              </a:ext>
            </a:extLst>
          </p:cNvPr>
          <p:cNvGraphicFramePr>
            <a:graphicFrameLocks noGrp="1"/>
          </p:cNvGraphicFramePr>
          <p:nvPr>
            <p:extLst>
              <p:ext uri="{D42A27DB-BD31-4B8C-83A1-F6EECF244321}">
                <p14:modId xmlns:p14="http://schemas.microsoft.com/office/powerpoint/2010/main" val="2215380845"/>
              </p:ext>
            </p:extLst>
          </p:nvPr>
        </p:nvGraphicFramePr>
        <p:xfrm>
          <a:off x="7938340" y="4506159"/>
          <a:ext cx="6452552" cy="3228205"/>
        </p:xfrm>
        <a:graphic>
          <a:graphicData uri="http://schemas.openxmlformats.org/drawingml/2006/table">
            <a:tbl>
              <a:tblPr firstRow="1" firstCol="1">
                <a:tableStyleId>{00A15C55-8517-42AA-B614-E9B94910E393}</a:tableStyleId>
              </a:tblPr>
              <a:tblGrid>
                <a:gridCol w="989528">
                  <a:extLst>
                    <a:ext uri="{9D8B030D-6E8A-4147-A177-3AD203B41FA5}">
                      <a16:colId xmlns:a16="http://schemas.microsoft.com/office/drawing/2014/main" val="3187673028"/>
                    </a:ext>
                  </a:extLst>
                </a:gridCol>
                <a:gridCol w="1154450">
                  <a:extLst>
                    <a:ext uri="{9D8B030D-6E8A-4147-A177-3AD203B41FA5}">
                      <a16:colId xmlns:a16="http://schemas.microsoft.com/office/drawing/2014/main" val="2912649328"/>
                    </a:ext>
                  </a:extLst>
                </a:gridCol>
                <a:gridCol w="1278142">
                  <a:extLst>
                    <a:ext uri="{9D8B030D-6E8A-4147-A177-3AD203B41FA5}">
                      <a16:colId xmlns:a16="http://schemas.microsoft.com/office/drawing/2014/main" val="1483013846"/>
                    </a:ext>
                  </a:extLst>
                </a:gridCol>
                <a:gridCol w="968913">
                  <a:extLst>
                    <a:ext uri="{9D8B030D-6E8A-4147-A177-3AD203B41FA5}">
                      <a16:colId xmlns:a16="http://schemas.microsoft.com/office/drawing/2014/main" val="4272370177"/>
                    </a:ext>
                  </a:extLst>
                </a:gridCol>
                <a:gridCol w="948299">
                  <a:extLst>
                    <a:ext uri="{9D8B030D-6E8A-4147-A177-3AD203B41FA5}">
                      <a16:colId xmlns:a16="http://schemas.microsoft.com/office/drawing/2014/main" val="4240711166"/>
                    </a:ext>
                  </a:extLst>
                </a:gridCol>
                <a:gridCol w="1113220">
                  <a:extLst>
                    <a:ext uri="{9D8B030D-6E8A-4147-A177-3AD203B41FA5}">
                      <a16:colId xmlns:a16="http://schemas.microsoft.com/office/drawing/2014/main" val="4256852517"/>
                    </a:ext>
                  </a:extLst>
                </a:gridCol>
              </a:tblGrid>
              <a:tr h="912361">
                <a:tc>
                  <a:txBody>
                    <a:bodyPr/>
                    <a:lstStyle/>
                    <a:p>
                      <a:pPr algn="ctr" fontAlgn="ctr"/>
                      <a:r>
                        <a:rPr lang="en-IN" sz="1400" b="1" u="none" strike="noStrike" dirty="0">
                          <a:solidFill>
                            <a:schemeClr val="tx1"/>
                          </a:solidFill>
                          <a:effectLst/>
                        </a:rPr>
                        <a:t>Model</a:t>
                      </a:r>
                      <a:endParaRPr lang="en-IN" sz="1400" b="1" i="0" u="none" strike="noStrike" dirty="0">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Logistic Regression</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Random Forest</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AdaBoost</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XGBoost</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Support Vector Machine</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67368"/>
                  </a:ext>
                </a:extLst>
              </a:tr>
              <a:tr h="578961">
                <a:tc>
                  <a:txBody>
                    <a:bodyPr/>
                    <a:lstStyle/>
                    <a:p>
                      <a:pPr algn="ctr" fontAlgn="ctr"/>
                      <a:r>
                        <a:rPr lang="en-IN" sz="1400" b="1" u="none" strike="noStrike">
                          <a:solidFill>
                            <a:schemeClr val="tx1"/>
                          </a:solidFill>
                          <a:effectLst/>
                        </a:rPr>
                        <a:t>Accuracy</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0.8009</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0.9984</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0.7582</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0.9982</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0.9574</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8638605"/>
                  </a:ext>
                </a:extLst>
              </a:tr>
              <a:tr h="578961">
                <a:tc>
                  <a:txBody>
                    <a:bodyPr/>
                    <a:lstStyle/>
                    <a:p>
                      <a:pPr algn="ctr" fontAlgn="ctr"/>
                      <a:r>
                        <a:rPr lang="en-IN" sz="1400" b="1" u="none" strike="noStrike">
                          <a:solidFill>
                            <a:schemeClr val="tx1"/>
                          </a:solidFill>
                          <a:effectLst/>
                        </a:rPr>
                        <a:t>Precision</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0.8062</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0.9988</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0.7728</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0.9939</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0.9548</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5844753"/>
                  </a:ext>
                </a:extLst>
              </a:tr>
              <a:tr h="578961">
                <a:tc>
                  <a:txBody>
                    <a:bodyPr/>
                    <a:lstStyle/>
                    <a:p>
                      <a:pPr algn="ctr" fontAlgn="ctr"/>
                      <a:r>
                        <a:rPr lang="en-IN" sz="1400" b="1" u="none" strike="noStrike">
                          <a:solidFill>
                            <a:schemeClr val="tx1"/>
                          </a:solidFill>
                          <a:effectLst/>
                        </a:rPr>
                        <a:t>Recall</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0.8203</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0.9982</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0.759</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0.9974</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0.9651</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8056070"/>
                  </a:ext>
                </a:extLst>
              </a:tr>
              <a:tr h="578961">
                <a:tc>
                  <a:txBody>
                    <a:bodyPr/>
                    <a:lstStyle/>
                    <a:p>
                      <a:pPr algn="ctr" fontAlgn="ctr"/>
                      <a:r>
                        <a:rPr lang="en-IN" sz="1400" b="1" u="none" strike="noStrike">
                          <a:solidFill>
                            <a:schemeClr val="tx1"/>
                          </a:solidFill>
                          <a:effectLst/>
                        </a:rPr>
                        <a:t>F1-Score</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0.8131</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0.9984</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0.7658</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0.9956</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dirty="0">
                          <a:solidFill>
                            <a:schemeClr val="tx1"/>
                          </a:solidFill>
                          <a:effectLst/>
                        </a:rPr>
                        <a:t>0.9599</a:t>
                      </a:r>
                      <a:endParaRPr lang="en-IN" sz="1400" b="1" i="0" u="none" strike="noStrike" dirty="0">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9645814"/>
                  </a:ext>
                </a:extLst>
              </a:tr>
            </a:tbl>
          </a:graphicData>
        </a:graphic>
      </p:graphicFrame>
      <p:graphicFrame>
        <p:nvGraphicFramePr>
          <p:cNvPr id="17" name="Chart 16">
            <a:extLst>
              <a:ext uri="{FF2B5EF4-FFF2-40B4-BE49-F238E27FC236}">
                <a16:creationId xmlns:a16="http://schemas.microsoft.com/office/drawing/2014/main" id="{2D06EFE3-CA31-7D3B-02CF-DEE7F1B5E4B0}"/>
              </a:ext>
            </a:extLst>
          </p:cNvPr>
          <p:cNvGraphicFramePr>
            <a:graphicFrameLocks/>
          </p:cNvGraphicFramePr>
          <p:nvPr>
            <p:extLst>
              <p:ext uri="{D42A27DB-BD31-4B8C-83A1-F6EECF244321}">
                <p14:modId xmlns:p14="http://schemas.microsoft.com/office/powerpoint/2010/main" val="3568678621"/>
              </p:ext>
            </p:extLst>
          </p:nvPr>
        </p:nvGraphicFramePr>
        <p:xfrm>
          <a:off x="7938340" y="643268"/>
          <a:ext cx="6452552" cy="3587737"/>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6ABF813-1E2D-AADF-AD7F-5284F645E249}"/>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5" name="object 2">
            <a:extLst>
              <a:ext uri="{FF2B5EF4-FFF2-40B4-BE49-F238E27FC236}">
                <a16:creationId xmlns:a16="http://schemas.microsoft.com/office/drawing/2014/main" id="{EE01AA0F-9CDD-4B1B-8D31-5ED665A44F71}"/>
              </a:ext>
            </a:extLst>
          </p:cNvPr>
          <p:cNvSpPr/>
          <p:nvPr/>
        </p:nvSpPr>
        <p:spPr>
          <a:xfrm>
            <a:off x="6945630" y="376008"/>
            <a:ext cx="613410" cy="467272"/>
          </a:xfrm>
          <a:custGeom>
            <a:avLst/>
            <a:gdLst/>
            <a:ahLst/>
            <a:cxnLst/>
            <a:rect l="l" t="t" r="r" b="b"/>
            <a:pathLst>
              <a:path w="739140" h="561340">
                <a:moveTo>
                  <a:pt x="347091" y="396189"/>
                </a:moveTo>
                <a:lnTo>
                  <a:pt x="339140" y="346913"/>
                </a:lnTo>
                <a:lnTo>
                  <a:pt x="316992" y="304114"/>
                </a:lnTo>
                <a:lnTo>
                  <a:pt x="283235" y="270357"/>
                </a:lnTo>
                <a:lnTo>
                  <a:pt x="240423" y="248208"/>
                </a:lnTo>
                <a:lnTo>
                  <a:pt x="191135" y="240258"/>
                </a:lnTo>
                <a:lnTo>
                  <a:pt x="165506" y="242379"/>
                </a:lnTo>
                <a:lnTo>
                  <a:pt x="141236" y="248500"/>
                </a:lnTo>
                <a:lnTo>
                  <a:pt x="118643" y="258267"/>
                </a:lnTo>
                <a:lnTo>
                  <a:pt x="98056" y="271284"/>
                </a:lnTo>
                <a:lnTo>
                  <a:pt x="102831" y="236601"/>
                </a:lnTo>
                <a:lnTo>
                  <a:pt x="134480" y="167220"/>
                </a:lnTo>
                <a:lnTo>
                  <a:pt x="161378" y="132524"/>
                </a:lnTo>
                <a:lnTo>
                  <a:pt x="195694" y="97828"/>
                </a:lnTo>
                <a:lnTo>
                  <a:pt x="237439" y="63119"/>
                </a:lnTo>
                <a:lnTo>
                  <a:pt x="286613" y="28422"/>
                </a:lnTo>
                <a:lnTo>
                  <a:pt x="268300" y="0"/>
                </a:lnTo>
                <a:lnTo>
                  <a:pt x="217322" y="33655"/>
                </a:lnTo>
                <a:lnTo>
                  <a:pt x="171716" y="67970"/>
                </a:lnTo>
                <a:lnTo>
                  <a:pt x="131470" y="102933"/>
                </a:lnTo>
                <a:lnTo>
                  <a:pt x="96583" y="138544"/>
                </a:lnTo>
                <a:lnTo>
                  <a:pt x="67068" y="174815"/>
                </a:lnTo>
                <a:lnTo>
                  <a:pt x="42926" y="211721"/>
                </a:lnTo>
                <a:lnTo>
                  <a:pt x="24142" y="249288"/>
                </a:lnTo>
                <a:lnTo>
                  <a:pt x="10731" y="287502"/>
                </a:lnTo>
                <a:lnTo>
                  <a:pt x="2679" y="326351"/>
                </a:lnTo>
                <a:lnTo>
                  <a:pt x="0" y="365861"/>
                </a:lnTo>
                <a:lnTo>
                  <a:pt x="3111" y="409117"/>
                </a:lnTo>
                <a:lnTo>
                  <a:pt x="12446" y="447421"/>
                </a:lnTo>
                <a:lnTo>
                  <a:pt x="49796" y="509143"/>
                </a:lnTo>
                <a:lnTo>
                  <a:pt x="106197" y="548017"/>
                </a:lnTo>
                <a:lnTo>
                  <a:pt x="175818" y="560971"/>
                </a:lnTo>
                <a:lnTo>
                  <a:pt x="212090" y="558368"/>
                </a:lnTo>
                <a:lnTo>
                  <a:pt x="273570" y="537540"/>
                </a:lnTo>
                <a:lnTo>
                  <a:pt x="319239" y="497408"/>
                </a:lnTo>
                <a:lnTo>
                  <a:pt x="342633" y="447103"/>
                </a:lnTo>
                <a:lnTo>
                  <a:pt x="345554" y="418274"/>
                </a:lnTo>
                <a:lnTo>
                  <a:pt x="345465" y="417474"/>
                </a:lnTo>
                <a:lnTo>
                  <a:pt x="346417" y="410502"/>
                </a:lnTo>
                <a:lnTo>
                  <a:pt x="347091" y="403466"/>
                </a:lnTo>
                <a:lnTo>
                  <a:pt x="347091" y="396189"/>
                </a:lnTo>
                <a:close/>
              </a:path>
              <a:path w="739140" h="561340">
                <a:moveTo>
                  <a:pt x="738632" y="396201"/>
                </a:moveTo>
                <a:lnTo>
                  <a:pt x="730681" y="346925"/>
                </a:lnTo>
                <a:lnTo>
                  <a:pt x="708533" y="304114"/>
                </a:lnTo>
                <a:lnTo>
                  <a:pt x="674776" y="270344"/>
                </a:lnTo>
                <a:lnTo>
                  <a:pt x="631964" y="248196"/>
                </a:lnTo>
                <a:lnTo>
                  <a:pt x="582676" y="240245"/>
                </a:lnTo>
                <a:lnTo>
                  <a:pt x="553834" y="242925"/>
                </a:lnTo>
                <a:lnTo>
                  <a:pt x="526783" y="250647"/>
                </a:lnTo>
                <a:lnTo>
                  <a:pt x="501967" y="262890"/>
                </a:lnTo>
                <a:lnTo>
                  <a:pt x="479856" y="279171"/>
                </a:lnTo>
                <a:lnTo>
                  <a:pt x="479856" y="278206"/>
                </a:lnTo>
                <a:lnTo>
                  <a:pt x="479704" y="277393"/>
                </a:lnTo>
                <a:lnTo>
                  <a:pt x="479704" y="276402"/>
                </a:lnTo>
                <a:lnTo>
                  <a:pt x="495134" y="205562"/>
                </a:lnTo>
                <a:lnTo>
                  <a:pt x="514413" y="170129"/>
                </a:lnTo>
                <a:lnTo>
                  <a:pt x="541426" y="134696"/>
                </a:lnTo>
                <a:lnTo>
                  <a:pt x="576148" y="99263"/>
                </a:lnTo>
                <a:lnTo>
                  <a:pt x="618591" y="63830"/>
                </a:lnTo>
                <a:lnTo>
                  <a:pt x="668743" y="28409"/>
                </a:lnTo>
                <a:lnTo>
                  <a:pt x="650443" y="0"/>
                </a:lnTo>
                <a:lnTo>
                  <a:pt x="599465" y="33655"/>
                </a:lnTo>
                <a:lnTo>
                  <a:pt x="553847" y="67970"/>
                </a:lnTo>
                <a:lnTo>
                  <a:pt x="513600" y="102933"/>
                </a:lnTo>
                <a:lnTo>
                  <a:pt x="478713" y="138557"/>
                </a:lnTo>
                <a:lnTo>
                  <a:pt x="449199" y="174815"/>
                </a:lnTo>
                <a:lnTo>
                  <a:pt x="425056" y="211734"/>
                </a:lnTo>
                <a:lnTo>
                  <a:pt x="406273" y="249301"/>
                </a:lnTo>
                <a:lnTo>
                  <a:pt x="392849" y="287515"/>
                </a:lnTo>
                <a:lnTo>
                  <a:pt x="384810" y="326377"/>
                </a:lnTo>
                <a:lnTo>
                  <a:pt x="382117" y="365899"/>
                </a:lnTo>
                <a:lnTo>
                  <a:pt x="385229" y="409143"/>
                </a:lnTo>
                <a:lnTo>
                  <a:pt x="394563" y="447446"/>
                </a:lnTo>
                <a:lnTo>
                  <a:pt x="431939" y="509155"/>
                </a:lnTo>
                <a:lnTo>
                  <a:pt x="488327" y="548055"/>
                </a:lnTo>
                <a:lnTo>
                  <a:pt x="557936" y="561009"/>
                </a:lnTo>
                <a:lnTo>
                  <a:pt x="594207" y="558406"/>
                </a:lnTo>
                <a:lnTo>
                  <a:pt x="655701" y="537565"/>
                </a:lnTo>
                <a:lnTo>
                  <a:pt x="688746" y="511086"/>
                </a:lnTo>
                <a:lnTo>
                  <a:pt x="695388" y="503859"/>
                </a:lnTo>
                <a:lnTo>
                  <a:pt x="697407" y="501535"/>
                </a:lnTo>
                <a:lnTo>
                  <a:pt x="699846" y="499300"/>
                </a:lnTo>
                <a:lnTo>
                  <a:pt x="701700" y="496874"/>
                </a:lnTo>
                <a:lnTo>
                  <a:pt x="717169" y="475081"/>
                </a:lnTo>
                <a:lnTo>
                  <a:pt x="728776" y="450748"/>
                </a:lnTo>
                <a:lnTo>
                  <a:pt x="736092" y="424319"/>
                </a:lnTo>
                <a:lnTo>
                  <a:pt x="738632" y="396201"/>
                </a:lnTo>
                <a:close/>
              </a:path>
            </a:pathLst>
          </a:custGeom>
          <a:solidFill>
            <a:srgbClr val="FFBE40"/>
          </a:solidFill>
        </p:spPr>
        <p:txBody>
          <a:bodyPr wrap="square" lIns="0" tIns="0" rIns="0" bIns="0" rtlCol="0"/>
          <a:lstStyle/>
          <a:p>
            <a:endParaRPr sz="1600" dirty="0"/>
          </a:p>
        </p:txBody>
      </p:sp>
      <p:sp>
        <p:nvSpPr>
          <p:cNvPr id="17" name="object 3">
            <a:extLst>
              <a:ext uri="{FF2B5EF4-FFF2-40B4-BE49-F238E27FC236}">
                <a16:creationId xmlns:a16="http://schemas.microsoft.com/office/drawing/2014/main" id="{99F1EC67-C2DE-2B6A-508C-8A55A630C0A0}"/>
              </a:ext>
            </a:extLst>
          </p:cNvPr>
          <p:cNvSpPr txBox="1">
            <a:spLocks/>
          </p:cNvSpPr>
          <p:nvPr/>
        </p:nvSpPr>
        <p:spPr>
          <a:xfrm>
            <a:off x="4392929" y="843280"/>
            <a:ext cx="5844540" cy="936154"/>
          </a:xfrm>
          <a:prstGeom prst="rect">
            <a:avLst/>
          </a:prstGeom>
          <a:effectLst>
            <a:outerShdw blurRad="50800" dist="38100" dir="2700000" algn="tl" rotWithShape="0">
              <a:prstClr val="black">
                <a:alpha val="40000"/>
              </a:prstClr>
            </a:outerShdw>
          </a:effectLst>
        </p:spPr>
        <p:txBody>
          <a:bodyPr vert="horz" wrap="square" lIns="0" tIns="12700"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2700">
              <a:spcBef>
                <a:spcPts val="100"/>
              </a:spcBef>
              <a:tabLst>
                <a:tab pos="3728720" algn="l"/>
              </a:tabLst>
            </a:pPr>
            <a:r>
              <a:rPr lang="en-IN" sz="6000" spc="1735" dirty="0">
                <a:solidFill>
                  <a:srgbClr val="FFFFFF"/>
                </a:solidFill>
                <a:latin typeface="Sitka Display Semibold" pitchFamily="2" charset="0"/>
                <a:cs typeface="Trebuchet MS"/>
              </a:rPr>
              <a:t>Than</a:t>
            </a:r>
            <a:r>
              <a:rPr lang="en-IN" sz="6000" spc="1175" dirty="0">
                <a:solidFill>
                  <a:srgbClr val="FFFFFF"/>
                </a:solidFill>
                <a:latin typeface="Sitka Display Semibold" pitchFamily="2" charset="0"/>
                <a:cs typeface="Trebuchet MS"/>
              </a:rPr>
              <a:t>k </a:t>
            </a:r>
            <a:r>
              <a:rPr lang="en-IN" sz="6000" spc="2020" dirty="0">
                <a:solidFill>
                  <a:srgbClr val="FFFFFF"/>
                </a:solidFill>
                <a:latin typeface="Sitka Display Semibold" pitchFamily="2" charset="0"/>
                <a:cs typeface="Trebuchet MS"/>
              </a:rPr>
              <a:t>Yo</a:t>
            </a:r>
            <a:r>
              <a:rPr lang="en-IN" sz="6000" spc="1460" dirty="0">
                <a:solidFill>
                  <a:srgbClr val="FFFFFF"/>
                </a:solidFill>
                <a:latin typeface="Sitka Display Semibold" pitchFamily="2" charset="0"/>
                <a:cs typeface="Trebuchet MS"/>
              </a:rPr>
              <a:t>u</a:t>
            </a:r>
            <a:endParaRPr lang="en-IN" sz="6000" dirty="0">
              <a:latin typeface="Sitka Display Semibold" pitchFamily="2" charset="0"/>
              <a:cs typeface="Trebuchet MS"/>
            </a:endParaRPr>
          </a:p>
        </p:txBody>
      </p:sp>
      <p:sp>
        <p:nvSpPr>
          <p:cNvPr id="18" name="object 4">
            <a:extLst>
              <a:ext uri="{FF2B5EF4-FFF2-40B4-BE49-F238E27FC236}">
                <a16:creationId xmlns:a16="http://schemas.microsoft.com/office/drawing/2014/main" id="{DED887C1-84EC-FBA0-B5D5-7063C5F38977}"/>
              </a:ext>
            </a:extLst>
          </p:cNvPr>
          <p:cNvSpPr txBox="1"/>
          <p:nvPr/>
        </p:nvSpPr>
        <p:spPr>
          <a:xfrm>
            <a:off x="2636837" y="1932517"/>
            <a:ext cx="9356725" cy="628377"/>
          </a:xfrm>
          <a:prstGeom prst="rect">
            <a:avLst/>
          </a:prstGeom>
        </p:spPr>
        <p:txBody>
          <a:bodyPr vert="horz" wrap="square" lIns="0" tIns="12700" rIns="0" bIns="0" rtlCol="0">
            <a:spAutoFit/>
          </a:bodyPr>
          <a:lstStyle/>
          <a:p>
            <a:pPr marL="12700">
              <a:lnSpc>
                <a:spcPct val="100000"/>
              </a:lnSpc>
              <a:spcBef>
                <a:spcPts val="100"/>
              </a:spcBef>
              <a:tabLst>
                <a:tab pos="4548505" algn="l"/>
              </a:tabLst>
            </a:pPr>
            <a:r>
              <a:rPr sz="4000" b="1" dirty="0">
                <a:solidFill>
                  <a:srgbClr val="FEC107"/>
                </a:solidFill>
                <a:latin typeface="Roboto"/>
                <a:cs typeface="Roboto"/>
              </a:rPr>
              <a:t>Project</a:t>
            </a:r>
            <a:r>
              <a:rPr sz="4000" b="1" spc="40" dirty="0">
                <a:solidFill>
                  <a:srgbClr val="FEC107"/>
                </a:solidFill>
                <a:latin typeface="Roboto"/>
                <a:cs typeface="Roboto"/>
              </a:rPr>
              <a:t> </a:t>
            </a:r>
            <a:r>
              <a:rPr sz="4000" b="1" dirty="0">
                <a:solidFill>
                  <a:srgbClr val="FEC107"/>
                </a:solidFill>
                <a:latin typeface="Roboto"/>
                <a:cs typeface="Roboto"/>
              </a:rPr>
              <a:t>Mentor</a:t>
            </a:r>
            <a:r>
              <a:rPr sz="4000" b="1" spc="40" dirty="0">
                <a:solidFill>
                  <a:srgbClr val="FEC107"/>
                </a:solidFill>
                <a:latin typeface="Roboto"/>
                <a:cs typeface="Roboto"/>
              </a:rPr>
              <a:t> </a:t>
            </a:r>
            <a:r>
              <a:rPr sz="4000" b="1" spc="-50" dirty="0">
                <a:solidFill>
                  <a:srgbClr val="FEC107"/>
                </a:solidFill>
                <a:latin typeface="Roboto"/>
                <a:cs typeface="Roboto"/>
              </a:rPr>
              <a:t>:</a:t>
            </a:r>
            <a:r>
              <a:rPr lang="en-IN" sz="4000" b="1" spc="-50" dirty="0">
                <a:solidFill>
                  <a:srgbClr val="FEC107"/>
                </a:solidFill>
                <a:latin typeface="Roboto"/>
                <a:cs typeface="Roboto"/>
              </a:rPr>
              <a:t>   </a:t>
            </a:r>
            <a:r>
              <a:rPr sz="4000" b="1" dirty="0">
                <a:solidFill>
                  <a:srgbClr val="FEC107"/>
                </a:solidFill>
                <a:latin typeface="Roboto"/>
                <a:cs typeface="Roboto"/>
              </a:rPr>
              <a:t>Dr.</a:t>
            </a:r>
            <a:r>
              <a:rPr sz="4000" b="1" spc="30" dirty="0">
                <a:solidFill>
                  <a:srgbClr val="FEC107"/>
                </a:solidFill>
                <a:latin typeface="Roboto"/>
                <a:cs typeface="Roboto"/>
              </a:rPr>
              <a:t> </a:t>
            </a:r>
            <a:r>
              <a:rPr sz="4000" b="1" dirty="0">
                <a:solidFill>
                  <a:srgbClr val="FEC107"/>
                </a:solidFill>
                <a:latin typeface="Roboto"/>
                <a:cs typeface="Roboto"/>
              </a:rPr>
              <a:t>Arnab</a:t>
            </a:r>
            <a:r>
              <a:rPr sz="4000" b="1" spc="30" dirty="0">
                <a:solidFill>
                  <a:srgbClr val="FEC107"/>
                </a:solidFill>
                <a:latin typeface="Roboto"/>
                <a:cs typeface="Roboto"/>
              </a:rPr>
              <a:t> </a:t>
            </a:r>
            <a:r>
              <a:rPr sz="4000" b="1" spc="-10" dirty="0">
                <a:solidFill>
                  <a:srgbClr val="FEC107"/>
                </a:solidFill>
                <a:latin typeface="Roboto"/>
                <a:cs typeface="Roboto"/>
              </a:rPr>
              <a:t>Chakraborty</a:t>
            </a:r>
            <a:endParaRPr sz="4000" dirty="0">
              <a:latin typeface="Roboto"/>
              <a:cs typeface="Roboto"/>
            </a:endParaRPr>
          </a:p>
        </p:txBody>
      </p:sp>
      <p:pic>
        <p:nvPicPr>
          <p:cNvPr id="28" name="Picture 27">
            <a:extLst>
              <a:ext uri="{FF2B5EF4-FFF2-40B4-BE49-F238E27FC236}">
                <a16:creationId xmlns:a16="http://schemas.microsoft.com/office/drawing/2014/main" id="{B03CE022-A787-56ED-A696-1F1E8DF7A214}"/>
              </a:ext>
            </a:extLst>
          </p:cNvPr>
          <p:cNvPicPr>
            <a:picLocks noChangeAspect="1"/>
          </p:cNvPicPr>
          <p:nvPr/>
        </p:nvPicPr>
        <p:blipFill>
          <a:blip r:embed="rId2"/>
          <a:stretch>
            <a:fillRect/>
          </a:stretch>
        </p:blipFill>
        <p:spPr>
          <a:xfrm>
            <a:off x="1104306" y="4114800"/>
            <a:ext cx="1712511" cy="956152"/>
          </a:xfrm>
          <a:prstGeom prst="rect">
            <a:avLst/>
          </a:prstGeom>
        </p:spPr>
      </p:pic>
      <p:sp>
        <p:nvSpPr>
          <p:cNvPr id="29" name="object 13">
            <a:extLst>
              <a:ext uri="{FF2B5EF4-FFF2-40B4-BE49-F238E27FC236}">
                <a16:creationId xmlns:a16="http://schemas.microsoft.com/office/drawing/2014/main" id="{46D61AFD-34E4-9463-4103-9E3B94ED461F}"/>
              </a:ext>
            </a:extLst>
          </p:cNvPr>
          <p:cNvSpPr txBox="1"/>
          <p:nvPr/>
        </p:nvSpPr>
        <p:spPr>
          <a:xfrm>
            <a:off x="760203" y="5129598"/>
            <a:ext cx="2360166" cy="509755"/>
          </a:xfrm>
          <a:prstGeom prst="rect">
            <a:avLst/>
          </a:prstGeom>
        </p:spPr>
        <p:txBody>
          <a:bodyPr vert="horz" wrap="square" lIns="0" tIns="17145" rIns="0" bIns="0" rtlCol="0">
            <a:spAutoFit/>
          </a:bodyPr>
          <a:lstStyle/>
          <a:p>
            <a:pPr marL="12700">
              <a:lnSpc>
                <a:spcPct val="100000"/>
              </a:lnSpc>
              <a:spcBef>
                <a:spcPts val="135"/>
              </a:spcBef>
              <a:tabLst>
                <a:tab pos="1788160" algn="l"/>
              </a:tabLst>
            </a:pPr>
            <a:r>
              <a:rPr sz="3200" b="1" spc="110" dirty="0">
                <a:solidFill>
                  <a:srgbClr val="FFFFFF"/>
                </a:solidFill>
                <a:latin typeface="Tahoma"/>
                <a:cs typeface="Tahoma"/>
              </a:rPr>
              <a:t>OUR</a:t>
            </a:r>
            <a:r>
              <a:rPr lang="en-IN" sz="3200" b="1" spc="110" dirty="0">
                <a:solidFill>
                  <a:srgbClr val="FFFFFF"/>
                </a:solidFill>
                <a:latin typeface="Tahoma"/>
                <a:cs typeface="Tahoma"/>
              </a:rPr>
              <a:t> </a:t>
            </a:r>
            <a:r>
              <a:rPr sz="3200" b="1" spc="80" dirty="0">
                <a:solidFill>
                  <a:srgbClr val="FFFFFF"/>
                </a:solidFill>
                <a:latin typeface="Tahoma"/>
                <a:cs typeface="Tahoma"/>
              </a:rPr>
              <a:t>TE</a:t>
            </a:r>
            <a:r>
              <a:rPr lang="en-IN" sz="3200" b="1" spc="80" dirty="0">
                <a:solidFill>
                  <a:srgbClr val="FFFFFF"/>
                </a:solidFill>
                <a:latin typeface="Tahoma"/>
                <a:cs typeface="Tahoma"/>
              </a:rPr>
              <a:t>A</a:t>
            </a:r>
            <a:r>
              <a:rPr sz="3200" b="1" spc="80" dirty="0">
                <a:solidFill>
                  <a:srgbClr val="FFFFFF"/>
                </a:solidFill>
                <a:latin typeface="Tahoma"/>
                <a:cs typeface="Tahoma"/>
              </a:rPr>
              <a:t>M</a:t>
            </a:r>
            <a:endParaRPr sz="3200" dirty="0">
              <a:latin typeface="Tahoma"/>
              <a:cs typeface="Tahoma"/>
            </a:endParaRPr>
          </a:p>
        </p:txBody>
      </p:sp>
      <p:graphicFrame>
        <p:nvGraphicFramePr>
          <p:cNvPr id="33" name="Table 32">
            <a:extLst>
              <a:ext uri="{FF2B5EF4-FFF2-40B4-BE49-F238E27FC236}">
                <a16:creationId xmlns:a16="http://schemas.microsoft.com/office/drawing/2014/main" id="{BA3F8505-C32C-03A3-DBD5-BCF502E7A832}"/>
              </a:ext>
            </a:extLst>
          </p:cNvPr>
          <p:cNvGraphicFramePr>
            <a:graphicFrameLocks noGrp="1"/>
          </p:cNvGraphicFramePr>
          <p:nvPr>
            <p:extLst>
              <p:ext uri="{D42A27DB-BD31-4B8C-83A1-F6EECF244321}">
                <p14:modId xmlns:p14="http://schemas.microsoft.com/office/powerpoint/2010/main" val="1068193401"/>
              </p:ext>
            </p:extLst>
          </p:nvPr>
        </p:nvGraphicFramePr>
        <p:xfrm>
          <a:off x="3423920" y="3087192"/>
          <a:ext cx="10708640" cy="4143156"/>
        </p:xfrm>
        <a:graphic>
          <a:graphicData uri="http://schemas.openxmlformats.org/drawingml/2006/table">
            <a:tbl>
              <a:tblPr firstRow="1" bandRow="1">
                <a:tableStyleId>{1E171933-4619-4E11-9A3F-F7608DF75F80}</a:tableStyleId>
              </a:tblPr>
              <a:tblGrid>
                <a:gridCol w="5354320">
                  <a:extLst>
                    <a:ext uri="{9D8B030D-6E8A-4147-A177-3AD203B41FA5}">
                      <a16:colId xmlns:a16="http://schemas.microsoft.com/office/drawing/2014/main" val="1109830737"/>
                    </a:ext>
                  </a:extLst>
                </a:gridCol>
                <a:gridCol w="5354320">
                  <a:extLst>
                    <a:ext uri="{9D8B030D-6E8A-4147-A177-3AD203B41FA5}">
                      <a16:colId xmlns:a16="http://schemas.microsoft.com/office/drawing/2014/main" val="1693778832"/>
                    </a:ext>
                  </a:extLst>
                </a:gridCol>
              </a:tblGrid>
              <a:tr h="690526">
                <a:tc>
                  <a:txBody>
                    <a:bodyPr/>
                    <a:lstStyle/>
                    <a:p>
                      <a:pPr algn="ctr"/>
                      <a:r>
                        <a:rPr lang="en-IN" sz="2400" b="1" dirty="0">
                          <a:solidFill>
                            <a:schemeClr val="tx1"/>
                          </a:solidFill>
                          <a:latin typeface="Sitka Display Semibold" pitchFamily="2" charset="0"/>
                        </a:rPr>
                        <a:t>NAME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IN" sz="2400" b="1" dirty="0">
                          <a:solidFill>
                            <a:schemeClr val="tx1"/>
                          </a:solidFill>
                          <a:latin typeface="Sitka Display Semibold" pitchFamily="2" charset="0"/>
                        </a:rPr>
                        <a:t>UNIVERSITY ROLL NO</a:t>
                      </a:r>
                      <a:r>
                        <a:rPr lang="en-IN" sz="2400" b="1" dirty="0">
                          <a:solidFill>
                            <a:schemeClr val="tx1"/>
                          </a:solidFill>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5119693"/>
                  </a:ext>
                </a:extLst>
              </a:tr>
              <a:tr h="690526">
                <a:tc>
                  <a:txBody>
                    <a:bodyPr/>
                    <a:lstStyle/>
                    <a:p>
                      <a:pPr algn="ctr"/>
                      <a:r>
                        <a:rPr lang="en-IN" sz="2400" b="1" dirty="0">
                          <a:solidFill>
                            <a:schemeClr val="tx1"/>
                          </a:solidFill>
                          <a:latin typeface="+mn-lt"/>
                        </a:rPr>
                        <a:t>RISHABH AGARWAL</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IN" sz="2400" b="1" dirty="0">
                          <a:solidFill>
                            <a:schemeClr val="tx1"/>
                          </a:solidFill>
                          <a:latin typeface="+mn-lt"/>
                        </a:rPr>
                        <a:t>10871023036</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1417963"/>
                  </a:ext>
                </a:extLst>
              </a:tr>
              <a:tr h="690526">
                <a:tc>
                  <a:txBody>
                    <a:bodyPr/>
                    <a:lstStyle/>
                    <a:p>
                      <a:pPr algn="ctr"/>
                      <a:r>
                        <a:rPr lang="en-IN" sz="2400" b="1" dirty="0">
                          <a:solidFill>
                            <a:schemeClr val="tx1"/>
                          </a:solidFill>
                          <a:latin typeface="+mn-lt"/>
                        </a:rPr>
                        <a:t>AKASH SEN</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IN" sz="2400" b="1" dirty="0">
                          <a:solidFill>
                            <a:schemeClr val="tx1"/>
                          </a:solidFill>
                        </a:rPr>
                        <a:t>10871023009</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4642334"/>
                  </a:ext>
                </a:extLst>
              </a:tr>
              <a:tr h="690526">
                <a:tc>
                  <a:txBody>
                    <a:bodyPr/>
                    <a:lstStyle/>
                    <a:p>
                      <a:pPr algn="ctr"/>
                      <a:r>
                        <a:rPr lang="en-IN" sz="2400" b="1" dirty="0">
                          <a:solidFill>
                            <a:schemeClr val="tx1"/>
                          </a:solidFill>
                          <a:latin typeface="+mn-lt"/>
                        </a:rPr>
                        <a:t>SHAIBAL PATRA</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IN" sz="2400" b="1" dirty="0">
                          <a:solidFill>
                            <a:schemeClr val="tx1"/>
                          </a:solidFill>
                        </a:rPr>
                        <a:t>10871023044</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6765421"/>
                  </a:ext>
                </a:extLst>
              </a:tr>
              <a:tr h="690526">
                <a:tc>
                  <a:txBody>
                    <a:bodyPr/>
                    <a:lstStyle/>
                    <a:p>
                      <a:pPr algn="ctr"/>
                      <a:r>
                        <a:rPr lang="en-IN" sz="2400" b="1" dirty="0">
                          <a:solidFill>
                            <a:schemeClr val="tx1"/>
                          </a:solidFill>
                          <a:latin typeface="+mn-lt"/>
                        </a:rPr>
                        <a:t>RAJ KUMAR JHA </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IN" sz="2400" b="1" dirty="0">
                          <a:solidFill>
                            <a:schemeClr val="tx1"/>
                          </a:solidFill>
                        </a:rPr>
                        <a:t>10871023035</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3833032"/>
                  </a:ext>
                </a:extLst>
              </a:tr>
              <a:tr h="690526">
                <a:tc>
                  <a:txBody>
                    <a:bodyPr/>
                    <a:lstStyle/>
                    <a:p>
                      <a:pPr algn="ctr"/>
                      <a:r>
                        <a:rPr lang="en-IN" sz="2400" b="1" dirty="0">
                          <a:solidFill>
                            <a:schemeClr val="tx1"/>
                          </a:solidFill>
                          <a:latin typeface="+mn-lt"/>
                        </a:rPr>
                        <a:t>AMAN KUMAR GUPTA</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IN" sz="2400" b="1" dirty="0">
                          <a:solidFill>
                            <a:schemeClr val="tx1"/>
                          </a:solidFill>
                        </a:rPr>
                        <a:t>10871023010</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0886001"/>
                  </a:ext>
                </a:extLst>
              </a:tr>
            </a:tbl>
          </a:graphicData>
        </a:graphic>
      </p:graphicFrame>
    </p:spTree>
    <p:extLst>
      <p:ext uri="{BB962C8B-B14F-4D97-AF65-F5344CB8AC3E}">
        <p14:creationId xmlns:p14="http://schemas.microsoft.com/office/powerpoint/2010/main" val="2717361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7" name="Shape 5"/>
          <p:cNvSpPr/>
          <p:nvPr/>
        </p:nvSpPr>
        <p:spPr>
          <a:xfrm>
            <a:off x="793790" y="3476863"/>
            <a:ext cx="510302" cy="510302"/>
          </a:xfrm>
          <a:prstGeom prst="roundRect">
            <a:avLst>
              <a:gd name="adj" fmla="val 6667"/>
            </a:avLst>
          </a:prstGeom>
          <a:solidFill>
            <a:srgbClr val="3A3B3C"/>
          </a:solidFill>
          <a:ln/>
        </p:spPr>
        <p:txBody>
          <a:bodyPr>
            <a:scene3d>
              <a:camera prst="orthographicFront"/>
              <a:lightRig rig="soft" dir="t">
                <a:rot lat="0" lon="0" rev="15600000"/>
              </a:lightRig>
            </a:scene3d>
            <a:sp3d extrusionH="57150" prstMaterial="softEdge">
              <a:bevelT w="25400" h="38100"/>
            </a:sp3d>
          </a:bodyPr>
          <a:lstStyle/>
          <a:p>
            <a:endParaRPr lang="en-IN" dirty="0"/>
          </a:p>
        </p:txBody>
      </p:sp>
      <p:sp>
        <p:nvSpPr>
          <p:cNvPr id="3" name="Shape 1"/>
          <p:cNvSpPr/>
          <p:nvPr/>
        </p:nvSpPr>
        <p:spPr>
          <a:xfrm>
            <a:off x="793790" y="2512933"/>
            <a:ext cx="510302" cy="510302"/>
          </a:xfrm>
          <a:prstGeom prst="roundRect">
            <a:avLst>
              <a:gd name="adj" fmla="val 6667"/>
            </a:avLst>
          </a:prstGeom>
          <a:solidFill>
            <a:srgbClr val="3A3B3C"/>
          </a:solidFill>
          <a:ln/>
        </p:spPr>
        <p:txBody>
          <a:bodyPr>
            <a:scene3d>
              <a:camera prst="orthographicFront"/>
              <a:lightRig rig="soft" dir="t">
                <a:rot lat="0" lon="0" rev="15600000"/>
              </a:lightRig>
            </a:scene3d>
            <a:sp3d extrusionH="57150" prstMaterial="softEdge">
              <a:bevelT w="25400" h="38100"/>
            </a:sp3d>
          </a:bodyPr>
          <a:lstStyle/>
          <a:p>
            <a:endParaRPr lang="en-IN" b="1" dirty="0">
              <a:ln/>
              <a:solidFill>
                <a:schemeClr val="accent4"/>
              </a:solidFill>
            </a:endParaRPr>
          </a:p>
        </p:txBody>
      </p:sp>
      <p:sp>
        <p:nvSpPr>
          <p:cNvPr id="2" name="Text 0"/>
          <p:cNvSpPr/>
          <p:nvPr/>
        </p:nvSpPr>
        <p:spPr>
          <a:xfrm>
            <a:off x="793790" y="135052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Contents Overview</a:t>
            </a:r>
            <a:endParaRPr lang="en-US" sz="4450" dirty="0"/>
          </a:p>
        </p:txBody>
      </p:sp>
      <p:sp>
        <p:nvSpPr>
          <p:cNvPr id="4" name="Text 2"/>
          <p:cNvSpPr/>
          <p:nvPr/>
        </p:nvSpPr>
        <p:spPr>
          <a:xfrm>
            <a:off x="1530906" y="25908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Introduction</a:t>
            </a:r>
            <a:endParaRPr lang="en-US" sz="2200" dirty="0"/>
          </a:p>
        </p:txBody>
      </p:sp>
      <p:sp>
        <p:nvSpPr>
          <p:cNvPr id="5" name="Shape 3"/>
          <p:cNvSpPr/>
          <p:nvPr/>
        </p:nvSpPr>
        <p:spPr>
          <a:xfrm>
            <a:off x="7457003" y="2512933"/>
            <a:ext cx="510302" cy="510302"/>
          </a:xfrm>
          <a:prstGeom prst="roundRect">
            <a:avLst>
              <a:gd name="adj" fmla="val 6667"/>
            </a:avLst>
          </a:prstGeom>
          <a:solidFill>
            <a:srgbClr val="3A3B3C"/>
          </a:solidFill>
          <a:ln/>
        </p:spPr>
        <p:txBody>
          <a:bodyPr>
            <a:scene3d>
              <a:camera prst="orthographicFront"/>
              <a:lightRig rig="soft" dir="t">
                <a:rot lat="0" lon="0" rev="15600000"/>
              </a:lightRig>
            </a:scene3d>
            <a:sp3d extrusionH="57150" prstMaterial="softEdge">
              <a:bevelT w="25400" h="38100"/>
            </a:sp3d>
          </a:bodyPr>
          <a:lstStyle/>
          <a:p>
            <a:endParaRPr lang="en-IN" dirty="0"/>
          </a:p>
        </p:txBody>
      </p:sp>
      <p:sp>
        <p:nvSpPr>
          <p:cNvPr id="6" name="Text 4"/>
          <p:cNvSpPr/>
          <p:nvPr/>
        </p:nvSpPr>
        <p:spPr>
          <a:xfrm>
            <a:off x="8194119" y="2590800"/>
            <a:ext cx="3363992"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Modules &amp; Methodology</a:t>
            </a:r>
            <a:endParaRPr lang="en-US" sz="2200" dirty="0"/>
          </a:p>
        </p:txBody>
      </p:sp>
      <p:sp>
        <p:nvSpPr>
          <p:cNvPr id="8" name="Text 6"/>
          <p:cNvSpPr/>
          <p:nvPr/>
        </p:nvSpPr>
        <p:spPr>
          <a:xfrm>
            <a:off x="1530906" y="355473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Data Collection</a:t>
            </a:r>
            <a:endParaRPr lang="en-US" sz="2200" dirty="0"/>
          </a:p>
        </p:txBody>
      </p:sp>
      <p:sp>
        <p:nvSpPr>
          <p:cNvPr id="9" name="Shape 7"/>
          <p:cNvSpPr/>
          <p:nvPr/>
        </p:nvSpPr>
        <p:spPr>
          <a:xfrm>
            <a:off x="7457003" y="3476863"/>
            <a:ext cx="510302" cy="510302"/>
          </a:xfrm>
          <a:prstGeom prst="roundRect">
            <a:avLst>
              <a:gd name="adj" fmla="val 6667"/>
            </a:avLst>
          </a:prstGeom>
          <a:solidFill>
            <a:srgbClr val="3A3B3C"/>
          </a:solidFill>
          <a:ln/>
        </p:spPr>
      </p:sp>
      <p:sp>
        <p:nvSpPr>
          <p:cNvPr id="10" name="Text 8"/>
          <p:cNvSpPr/>
          <p:nvPr/>
        </p:nvSpPr>
        <p:spPr>
          <a:xfrm>
            <a:off x="8194119" y="355473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Data Preprocessing</a:t>
            </a:r>
            <a:endParaRPr lang="en-US" sz="2200" dirty="0"/>
          </a:p>
        </p:txBody>
      </p:sp>
      <p:sp>
        <p:nvSpPr>
          <p:cNvPr id="11" name="Shape 9"/>
          <p:cNvSpPr/>
          <p:nvPr/>
        </p:nvSpPr>
        <p:spPr>
          <a:xfrm>
            <a:off x="793790" y="4440793"/>
            <a:ext cx="510302" cy="510302"/>
          </a:xfrm>
          <a:prstGeom prst="roundRect">
            <a:avLst>
              <a:gd name="adj" fmla="val 6667"/>
            </a:avLst>
          </a:prstGeom>
          <a:solidFill>
            <a:srgbClr val="3A3B3C"/>
          </a:solidFill>
          <a:ln/>
        </p:spPr>
      </p:sp>
      <p:sp>
        <p:nvSpPr>
          <p:cNvPr id="12" name="Text 10"/>
          <p:cNvSpPr/>
          <p:nvPr/>
        </p:nvSpPr>
        <p:spPr>
          <a:xfrm>
            <a:off x="1530906" y="4518660"/>
            <a:ext cx="4448413"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Exploratory Data Analysis (EDA)</a:t>
            </a:r>
            <a:endParaRPr lang="en-US" sz="2200" dirty="0"/>
          </a:p>
        </p:txBody>
      </p:sp>
      <p:sp>
        <p:nvSpPr>
          <p:cNvPr id="13" name="Shape 11"/>
          <p:cNvSpPr/>
          <p:nvPr/>
        </p:nvSpPr>
        <p:spPr>
          <a:xfrm>
            <a:off x="7457003" y="4440793"/>
            <a:ext cx="510302" cy="510302"/>
          </a:xfrm>
          <a:prstGeom prst="roundRect">
            <a:avLst>
              <a:gd name="adj" fmla="val 6667"/>
            </a:avLst>
          </a:prstGeom>
          <a:solidFill>
            <a:srgbClr val="3A3B3C"/>
          </a:solidFill>
          <a:ln/>
        </p:spPr>
      </p:sp>
      <p:sp>
        <p:nvSpPr>
          <p:cNvPr id="14" name="Text 12"/>
          <p:cNvSpPr/>
          <p:nvPr/>
        </p:nvSpPr>
        <p:spPr>
          <a:xfrm>
            <a:off x="8194119" y="45186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Feature Engineering</a:t>
            </a:r>
            <a:endParaRPr lang="en-US" sz="2200" dirty="0"/>
          </a:p>
        </p:txBody>
      </p:sp>
      <p:sp>
        <p:nvSpPr>
          <p:cNvPr id="15" name="Shape 13"/>
          <p:cNvSpPr/>
          <p:nvPr/>
        </p:nvSpPr>
        <p:spPr>
          <a:xfrm>
            <a:off x="793790" y="5404723"/>
            <a:ext cx="510302" cy="510302"/>
          </a:xfrm>
          <a:prstGeom prst="roundRect">
            <a:avLst>
              <a:gd name="adj" fmla="val 6667"/>
            </a:avLst>
          </a:prstGeom>
          <a:solidFill>
            <a:srgbClr val="3A3B3C"/>
          </a:solidFill>
          <a:ln/>
        </p:spPr>
      </p:sp>
      <p:sp>
        <p:nvSpPr>
          <p:cNvPr id="16" name="Text 14"/>
          <p:cNvSpPr/>
          <p:nvPr/>
        </p:nvSpPr>
        <p:spPr>
          <a:xfrm>
            <a:off x="1530906" y="548259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Models Used</a:t>
            </a:r>
            <a:endParaRPr lang="en-US" sz="2200" dirty="0"/>
          </a:p>
        </p:txBody>
      </p:sp>
      <p:sp>
        <p:nvSpPr>
          <p:cNvPr id="17" name="Shape 15"/>
          <p:cNvSpPr/>
          <p:nvPr/>
        </p:nvSpPr>
        <p:spPr>
          <a:xfrm>
            <a:off x="7457003" y="5404723"/>
            <a:ext cx="510302" cy="510302"/>
          </a:xfrm>
          <a:prstGeom prst="roundRect">
            <a:avLst>
              <a:gd name="adj" fmla="val 6667"/>
            </a:avLst>
          </a:prstGeom>
          <a:solidFill>
            <a:srgbClr val="3A3B3C"/>
          </a:solidFill>
          <a:ln/>
        </p:spPr>
      </p:sp>
      <p:sp>
        <p:nvSpPr>
          <p:cNvPr id="18" name="Text 16"/>
          <p:cNvSpPr/>
          <p:nvPr/>
        </p:nvSpPr>
        <p:spPr>
          <a:xfrm>
            <a:off x="8194119" y="548259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Model Comparison</a:t>
            </a:r>
            <a:endParaRPr lang="en-US" sz="2200" dirty="0"/>
          </a:p>
        </p:txBody>
      </p:sp>
      <p:sp>
        <p:nvSpPr>
          <p:cNvPr id="19" name="Shape 17"/>
          <p:cNvSpPr/>
          <p:nvPr/>
        </p:nvSpPr>
        <p:spPr>
          <a:xfrm>
            <a:off x="793790" y="6368653"/>
            <a:ext cx="510302" cy="510302"/>
          </a:xfrm>
          <a:prstGeom prst="roundRect">
            <a:avLst>
              <a:gd name="adj" fmla="val 6667"/>
            </a:avLst>
          </a:prstGeom>
          <a:solidFill>
            <a:srgbClr val="3A3B3C"/>
          </a:solidFill>
          <a:ln/>
        </p:spPr>
      </p:sp>
      <p:sp>
        <p:nvSpPr>
          <p:cNvPr id="20" name="Text 18"/>
          <p:cNvSpPr/>
          <p:nvPr/>
        </p:nvSpPr>
        <p:spPr>
          <a:xfrm>
            <a:off x="1530906" y="64465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Future Scope</a:t>
            </a:r>
            <a:endParaRPr lang="en-US" sz="2200" dirty="0"/>
          </a:p>
        </p:txBody>
      </p:sp>
      <p:sp>
        <p:nvSpPr>
          <p:cNvPr id="21" name="Shape 19"/>
          <p:cNvSpPr/>
          <p:nvPr/>
        </p:nvSpPr>
        <p:spPr>
          <a:xfrm>
            <a:off x="7457003" y="6368653"/>
            <a:ext cx="510302" cy="510302"/>
          </a:xfrm>
          <a:prstGeom prst="roundRect">
            <a:avLst>
              <a:gd name="adj" fmla="val 6667"/>
            </a:avLst>
          </a:prstGeom>
          <a:solidFill>
            <a:srgbClr val="3A3B3C"/>
          </a:solidFill>
          <a:ln/>
        </p:spPr>
      </p:sp>
      <p:sp>
        <p:nvSpPr>
          <p:cNvPr id="22" name="Text 20"/>
          <p:cNvSpPr/>
          <p:nvPr/>
        </p:nvSpPr>
        <p:spPr>
          <a:xfrm>
            <a:off x="8194119" y="64465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Conclusion</a:t>
            </a:r>
            <a:endParaRPr lang="en-US" sz="2200" dirty="0"/>
          </a:p>
        </p:txBody>
      </p:sp>
      <p:sp>
        <p:nvSpPr>
          <p:cNvPr id="25" name="Rectangle 24">
            <a:extLst>
              <a:ext uri="{FF2B5EF4-FFF2-40B4-BE49-F238E27FC236}">
                <a16:creationId xmlns:a16="http://schemas.microsoft.com/office/drawing/2014/main" id="{2CDD8737-080C-DEAC-C9B9-46155C63D2D6}"/>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280190" y="188928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Introduction</a:t>
            </a:r>
            <a:endParaRPr lang="en-US" sz="4450" dirty="0"/>
          </a:p>
        </p:txBody>
      </p:sp>
      <p:sp>
        <p:nvSpPr>
          <p:cNvPr id="4" name="Shape 1"/>
          <p:cNvSpPr/>
          <p:nvPr/>
        </p:nvSpPr>
        <p:spPr>
          <a:xfrm>
            <a:off x="6280190" y="2938224"/>
            <a:ext cx="510302" cy="510302"/>
          </a:xfrm>
          <a:prstGeom prst="roundRect">
            <a:avLst>
              <a:gd name="adj" fmla="val 6667"/>
            </a:avLst>
          </a:prstGeom>
          <a:solidFill>
            <a:srgbClr val="3A3B3C"/>
          </a:solidFill>
          <a:ln/>
        </p:spPr>
      </p:sp>
      <p:sp>
        <p:nvSpPr>
          <p:cNvPr id="5" name="Text 2"/>
          <p:cNvSpPr/>
          <p:nvPr/>
        </p:nvSpPr>
        <p:spPr>
          <a:xfrm>
            <a:off x="7017306" y="301192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Growing demand for data-driven insights in cricket.</a:t>
            </a:r>
            <a:endParaRPr lang="en-US" sz="1750" dirty="0"/>
          </a:p>
        </p:txBody>
      </p:sp>
      <p:sp>
        <p:nvSpPr>
          <p:cNvPr id="6" name="Shape 3"/>
          <p:cNvSpPr/>
          <p:nvPr/>
        </p:nvSpPr>
        <p:spPr>
          <a:xfrm>
            <a:off x="6280190" y="3902154"/>
            <a:ext cx="510302" cy="510302"/>
          </a:xfrm>
          <a:prstGeom prst="roundRect">
            <a:avLst>
              <a:gd name="adj" fmla="val 6667"/>
            </a:avLst>
          </a:prstGeom>
          <a:solidFill>
            <a:srgbClr val="3A3B3C"/>
          </a:solidFill>
          <a:ln/>
        </p:spPr>
      </p:sp>
      <p:sp>
        <p:nvSpPr>
          <p:cNvPr id="7" name="Text 4"/>
          <p:cNvSpPr/>
          <p:nvPr/>
        </p:nvSpPr>
        <p:spPr>
          <a:xfrm>
            <a:off x="7017306" y="397585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Win prediction is complex with many influencing factors.</a:t>
            </a:r>
            <a:endParaRPr lang="en-US" sz="1750" dirty="0"/>
          </a:p>
        </p:txBody>
      </p:sp>
      <p:sp>
        <p:nvSpPr>
          <p:cNvPr id="8" name="Shape 5"/>
          <p:cNvSpPr/>
          <p:nvPr/>
        </p:nvSpPr>
        <p:spPr>
          <a:xfrm>
            <a:off x="6280190" y="4866084"/>
            <a:ext cx="510302" cy="510302"/>
          </a:xfrm>
          <a:prstGeom prst="roundRect">
            <a:avLst>
              <a:gd name="adj" fmla="val 6667"/>
            </a:avLst>
          </a:prstGeom>
          <a:solidFill>
            <a:srgbClr val="3A3B3C"/>
          </a:solidFill>
          <a:ln/>
        </p:spPr>
      </p:sp>
      <p:sp>
        <p:nvSpPr>
          <p:cNvPr id="9" name="Text 6"/>
          <p:cNvSpPr/>
          <p:nvPr/>
        </p:nvSpPr>
        <p:spPr>
          <a:xfrm>
            <a:off x="7017306" y="4939784"/>
            <a:ext cx="7301367"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Key factors: Batting Team, Bowling Team, City, Targets, Overs, Wicket.</a:t>
            </a:r>
            <a:endParaRPr lang="en-US" sz="1750" dirty="0"/>
          </a:p>
        </p:txBody>
      </p:sp>
      <p:sp>
        <p:nvSpPr>
          <p:cNvPr id="10" name="Shape 7"/>
          <p:cNvSpPr/>
          <p:nvPr/>
        </p:nvSpPr>
        <p:spPr>
          <a:xfrm>
            <a:off x="6280190" y="5830014"/>
            <a:ext cx="510302" cy="510302"/>
          </a:xfrm>
          <a:prstGeom prst="roundRect">
            <a:avLst>
              <a:gd name="adj" fmla="val 6667"/>
            </a:avLst>
          </a:prstGeom>
          <a:solidFill>
            <a:srgbClr val="3A3B3C"/>
          </a:solidFill>
          <a:ln/>
        </p:spPr>
      </p:sp>
      <p:sp>
        <p:nvSpPr>
          <p:cNvPr id="11" name="Text 8"/>
          <p:cNvSpPr/>
          <p:nvPr/>
        </p:nvSpPr>
        <p:spPr>
          <a:xfrm>
            <a:off x="7017306" y="590371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Goals: accurate predictions and gaining a competitive edge.</a:t>
            </a:r>
            <a:endParaRPr lang="en-US" sz="1750" dirty="0"/>
          </a:p>
        </p:txBody>
      </p:sp>
      <p:sp>
        <p:nvSpPr>
          <p:cNvPr id="12" name="Rectangle 11">
            <a:extLst>
              <a:ext uri="{FF2B5EF4-FFF2-40B4-BE49-F238E27FC236}">
                <a16:creationId xmlns:a16="http://schemas.microsoft.com/office/drawing/2014/main" id="{6B67FB08-1B3C-4D7E-26B1-71BCD7227DDA}"/>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1026" name="Picture 2" descr="Ipl Cricket Tournament Cricket Match Elements Stock Vector (Royalty Free)  1818091718 | Shutterstock">
            <a:extLst>
              <a:ext uri="{FF2B5EF4-FFF2-40B4-BE49-F238E27FC236}">
                <a16:creationId xmlns:a16="http://schemas.microsoft.com/office/drawing/2014/main" id="{DB059649-FA6C-76B8-9666-13D93273B6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5" b="27713"/>
          <a:stretch/>
        </p:blipFill>
        <p:spPr bwMode="auto">
          <a:xfrm>
            <a:off x="55043" y="39036"/>
            <a:ext cx="5715000" cy="81411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E4D5D5-2688-DEAF-B9BD-6925DC815700}"/>
              </a:ext>
            </a:extLst>
          </p:cNvPr>
          <p:cNvSpPr/>
          <p:nvPr/>
        </p:nvSpPr>
        <p:spPr>
          <a:xfrm>
            <a:off x="31174" y="41563"/>
            <a:ext cx="4873336" cy="815686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
        <p:nvSpPr>
          <p:cNvPr id="3" name="Text 0"/>
          <p:cNvSpPr/>
          <p:nvPr/>
        </p:nvSpPr>
        <p:spPr>
          <a:xfrm>
            <a:off x="6280190" y="636151"/>
            <a:ext cx="6730603"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Modules &amp; Methodology</a:t>
            </a:r>
            <a:endParaRPr lang="en-US" sz="4450" dirty="0"/>
          </a:p>
        </p:txBody>
      </p:sp>
      <p:sp>
        <p:nvSpPr>
          <p:cNvPr id="4" name="Shape 1"/>
          <p:cNvSpPr/>
          <p:nvPr/>
        </p:nvSpPr>
        <p:spPr>
          <a:xfrm>
            <a:off x="6280190" y="1685092"/>
            <a:ext cx="7556421" cy="1306949"/>
          </a:xfrm>
          <a:prstGeom prst="roundRect">
            <a:avLst>
              <a:gd name="adj" fmla="val 2603"/>
            </a:avLst>
          </a:prstGeom>
          <a:solidFill>
            <a:srgbClr val="3A3B3C"/>
          </a:solidFill>
          <a:ln/>
        </p:spPr>
      </p:sp>
      <p:sp>
        <p:nvSpPr>
          <p:cNvPr id="5" name="Text 2"/>
          <p:cNvSpPr/>
          <p:nvPr/>
        </p:nvSpPr>
        <p:spPr>
          <a:xfrm>
            <a:off x="6507004" y="191190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Core Modules</a:t>
            </a:r>
            <a:endParaRPr lang="en-US" sz="2200" dirty="0"/>
          </a:p>
        </p:txBody>
      </p:sp>
      <p:sp>
        <p:nvSpPr>
          <p:cNvPr id="6" name="Text 3"/>
          <p:cNvSpPr/>
          <p:nvPr/>
        </p:nvSpPr>
        <p:spPr>
          <a:xfrm>
            <a:off x="6507004" y="2402324"/>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Data ingestion, preprocessing, modeling, evaluation.</a:t>
            </a:r>
            <a:endParaRPr lang="en-US" sz="1750" dirty="0"/>
          </a:p>
        </p:txBody>
      </p:sp>
      <p:sp>
        <p:nvSpPr>
          <p:cNvPr id="7" name="Shape 4"/>
          <p:cNvSpPr/>
          <p:nvPr/>
        </p:nvSpPr>
        <p:spPr>
          <a:xfrm>
            <a:off x="6280190" y="3218855"/>
            <a:ext cx="7556421" cy="1306949"/>
          </a:xfrm>
          <a:prstGeom prst="roundRect">
            <a:avLst>
              <a:gd name="adj" fmla="val 2603"/>
            </a:avLst>
          </a:prstGeom>
          <a:solidFill>
            <a:srgbClr val="3A3B3C"/>
          </a:solidFill>
          <a:ln/>
        </p:spPr>
      </p:sp>
      <p:sp>
        <p:nvSpPr>
          <p:cNvPr id="8" name="Text 5"/>
          <p:cNvSpPr/>
          <p:nvPr/>
        </p:nvSpPr>
        <p:spPr>
          <a:xfrm>
            <a:off x="6507004" y="34456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Methodology</a:t>
            </a:r>
            <a:endParaRPr lang="en-US" sz="2200" dirty="0"/>
          </a:p>
        </p:txBody>
      </p:sp>
      <p:sp>
        <p:nvSpPr>
          <p:cNvPr id="9" name="Text 6"/>
          <p:cNvSpPr/>
          <p:nvPr/>
        </p:nvSpPr>
        <p:spPr>
          <a:xfrm>
            <a:off x="6507004" y="3936087"/>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Supervised learning selected for clarity and reliability.</a:t>
            </a:r>
            <a:endParaRPr lang="en-US" sz="1750" dirty="0"/>
          </a:p>
        </p:txBody>
      </p:sp>
      <p:sp>
        <p:nvSpPr>
          <p:cNvPr id="10" name="Shape 7"/>
          <p:cNvSpPr/>
          <p:nvPr/>
        </p:nvSpPr>
        <p:spPr>
          <a:xfrm>
            <a:off x="6280190" y="4752618"/>
            <a:ext cx="7556421" cy="1306949"/>
          </a:xfrm>
          <a:prstGeom prst="roundRect">
            <a:avLst>
              <a:gd name="adj" fmla="val 2603"/>
            </a:avLst>
          </a:prstGeom>
          <a:solidFill>
            <a:srgbClr val="3A3B3C"/>
          </a:solidFill>
          <a:ln/>
        </p:spPr>
      </p:sp>
      <p:sp>
        <p:nvSpPr>
          <p:cNvPr id="11" name="Text 8"/>
          <p:cNvSpPr/>
          <p:nvPr/>
        </p:nvSpPr>
        <p:spPr>
          <a:xfrm>
            <a:off x="6507004" y="4979432"/>
            <a:ext cx="3059311"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Approach Justification</a:t>
            </a:r>
            <a:endParaRPr lang="en-US" sz="2200" dirty="0"/>
          </a:p>
        </p:txBody>
      </p:sp>
      <p:sp>
        <p:nvSpPr>
          <p:cNvPr id="12" name="Text 9"/>
          <p:cNvSpPr/>
          <p:nvPr/>
        </p:nvSpPr>
        <p:spPr>
          <a:xfrm>
            <a:off x="6507004" y="5469850"/>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Machine learning fits well with historical data patterns.</a:t>
            </a:r>
            <a:endParaRPr lang="en-US" sz="1750" dirty="0"/>
          </a:p>
        </p:txBody>
      </p:sp>
      <p:sp>
        <p:nvSpPr>
          <p:cNvPr id="13" name="Shape 10"/>
          <p:cNvSpPr/>
          <p:nvPr/>
        </p:nvSpPr>
        <p:spPr>
          <a:xfrm>
            <a:off x="6280190" y="6286381"/>
            <a:ext cx="7556421" cy="1306949"/>
          </a:xfrm>
          <a:prstGeom prst="roundRect">
            <a:avLst>
              <a:gd name="adj" fmla="val 2603"/>
            </a:avLst>
          </a:prstGeom>
          <a:solidFill>
            <a:srgbClr val="3A3B3C"/>
          </a:solidFill>
          <a:ln/>
        </p:spPr>
      </p:sp>
      <p:sp>
        <p:nvSpPr>
          <p:cNvPr id="14" name="Text 11"/>
          <p:cNvSpPr/>
          <p:nvPr/>
        </p:nvSpPr>
        <p:spPr>
          <a:xfrm>
            <a:off x="6507004" y="65131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Prediction Pipeline</a:t>
            </a:r>
            <a:endParaRPr lang="en-US" sz="2200" dirty="0"/>
          </a:p>
        </p:txBody>
      </p:sp>
      <p:sp>
        <p:nvSpPr>
          <p:cNvPr id="15" name="Text 12"/>
          <p:cNvSpPr/>
          <p:nvPr/>
        </p:nvSpPr>
        <p:spPr>
          <a:xfrm>
            <a:off x="6507004" y="7003613"/>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Sequential flow from raw data to model output.</a:t>
            </a:r>
            <a:endParaRPr lang="en-US" sz="1750" dirty="0"/>
          </a:p>
        </p:txBody>
      </p:sp>
      <p:sp>
        <p:nvSpPr>
          <p:cNvPr id="16" name="Rectangle 15">
            <a:extLst>
              <a:ext uri="{FF2B5EF4-FFF2-40B4-BE49-F238E27FC236}">
                <a16:creationId xmlns:a16="http://schemas.microsoft.com/office/drawing/2014/main" id="{6FCDE4B1-1313-0BD2-B1A7-B66E814CC594}"/>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63CBA77A-254A-3756-BC95-9007C1DFD773}"/>
              </a:ext>
            </a:extLst>
          </p:cNvPr>
          <p:cNvSpPr txBox="1"/>
          <p:nvPr/>
        </p:nvSpPr>
        <p:spPr>
          <a:xfrm>
            <a:off x="197690" y="41563"/>
            <a:ext cx="709532" cy="8217634"/>
          </a:xfrm>
          <a:prstGeom prst="rect">
            <a:avLst/>
          </a:prstGeom>
          <a:noFill/>
        </p:spPr>
        <p:txBody>
          <a:bodyPr wrap="square" rtlCol="0">
            <a:spAutoFit/>
          </a:bodyPr>
          <a:lstStyle/>
          <a:p>
            <a:r>
              <a:rPr lang="en-IN" sz="4400" dirty="0">
                <a:solidFill>
                  <a:schemeClr val="bg1"/>
                </a:solidFill>
                <a:latin typeface="Arial Black" panose="020B0A04020102020204" pitchFamily="34" charset="0"/>
              </a:rPr>
              <a:t>M</a:t>
            </a:r>
          </a:p>
          <a:p>
            <a:r>
              <a:rPr lang="en-IN" sz="4400" dirty="0">
                <a:solidFill>
                  <a:schemeClr val="bg1"/>
                </a:solidFill>
                <a:latin typeface="Arial Black" panose="020B0A04020102020204" pitchFamily="34" charset="0"/>
              </a:rPr>
              <a:t>O</a:t>
            </a:r>
          </a:p>
          <a:p>
            <a:r>
              <a:rPr lang="en-IN" sz="4400" dirty="0">
                <a:solidFill>
                  <a:schemeClr val="bg1"/>
                </a:solidFill>
                <a:latin typeface="Arial Black" panose="020B0A04020102020204" pitchFamily="34" charset="0"/>
              </a:rPr>
              <a:t>D</a:t>
            </a:r>
          </a:p>
          <a:p>
            <a:r>
              <a:rPr lang="en-IN" sz="4400" dirty="0">
                <a:solidFill>
                  <a:schemeClr val="bg1"/>
                </a:solidFill>
                <a:latin typeface="Arial Black" panose="020B0A04020102020204" pitchFamily="34" charset="0"/>
              </a:rPr>
              <a:t>U</a:t>
            </a:r>
          </a:p>
          <a:p>
            <a:r>
              <a:rPr lang="en-IN" sz="4400" dirty="0">
                <a:solidFill>
                  <a:schemeClr val="bg1"/>
                </a:solidFill>
                <a:latin typeface="Arial Black" panose="020B0A04020102020204" pitchFamily="34" charset="0"/>
              </a:rPr>
              <a:t>L</a:t>
            </a:r>
          </a:p>
          <a:p>
            <a:r>
              <a:rPr lang="en-IN" sz="4400" dirty="0">
                <a:solidFill>
                  <a:schemeClr val="bg1"/>
                </a:solidFill>
                <a:latin typeface="Arial Black" panose="020B0A04020102020204" pitchFamily="34" charset="0"/>
              </a:rPr>
              <a:t>E</a:t>
            </a:r>
          </a:p>
          <a:p>
            <a:r>
              <a:rPr lang="en-IN" sz="4400" dirty="0">
                <a:solidFill>
                  <a:schemeClr val="bg1"/>
                </a:solidFill>
                <a:latin typeface="Arial Black" panose="020B0A04020102020204" pitchFamily="34" charset="0"/>
              </a:rPr>
              <a:t>S</a:t>
            </a:r>
          </a:p>
          <a:p>
            <a:endParaRPr lang="en-IN" sz="4400" dirty="0">
              <a:solidFill>
                <a:schemeClr val="bg1"/>
              </a:solidFill>
              <a:latin typeface="Arial Black" panose="020B0A04020102020204" pitchFamily="34" charset="0"/>
            </a:endParaRPr>
          </a:p>
          <a:p>
            <a:r>
              <a:rPr lang="en-IN" sz="4400" dirty="0">
                <a:solidFill>
                  <a:schemeClr val="bg1"/>
                </a:solidFill>
                <a:latin typeface="Arial Black" panose="020B0A04020102020204" pitchFamily="34" charset="0"/>
              </a:rPr>
              <a:t>U</a:t>
            </a:r>
          </a:p>
          <a:p>
            <a:r>
              <a:rPr lang="en-IN" sz="4400" dirty="0">
                <a:solidFill>
                  <a:schemeClr val="bg1"/>
                </a:solidFill>
                <a:latin typeface="Arial Black" panose="020B0A04020102020204" pitchFamily="34" charset="0"/>
              </a:rPr>
              <a:t>S</a:t>
            </a:r>
          </a:p>
          <a:p>
            <a:r>
              <a:rPr lang="en-IN" sz="4400" dirty="0">
                <a:solidFill>
                  <a:schemeClr val="bg1"/>
                </a:solidFill>
                <a:latin typeface="Arial Black" panose="020B0A04020102020204" pitchFamily="34" charset="0"/>
              </a:rPr>
              <a:t>E</a:t>
            </a:r>
          </a:p>
          <a:p>
            <a:r>
              <a:rPr lang="en-IN" sz="4400" dirty="0">
                <a:solidFill>
                  <a:schemeClr val="bg1"/>
                </a:solidFill>
                <a:latin typeface="Arial Black" panose="020B0A04020102020204" pitchFamily="34" charset="0"/>
              </a:rPr>
              <a:t>D</a:t>
            </a:r>
          </a:p>
        </p:txBody>
      </p:sp>
      <p:sp>
        <p:nvSpPr>
          <p:cNvPr id="25" name="Rectangle 1">
            <a:extLst>
              <a:ext uri="{FF2B5EF4-FFF2-40B4-BE49-F238E27FC236}">
                <a16:creationId xmlns:a16="http://schemas.microsoft.com/office/drawing/2014/main" id="{6B2F9D5B-8C09-B5B9-5424-007CEA2F0E5F}"/>
              </a:ext>
            </a:extLst>
          </p:cNvPr>
          <p:cNvSpPr>
            <a:spLocks noChangeArrowheads="1"/>
          </p:cNvSpPr>
          <p:nvPr/>
        </p:nvSpPr>
        <p:spPr bwMode="auto">
          <a:xfrm>
            <a:off x="1619607" y="246619"/>
            <a:ext cx="3889404" cy="7797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matplotlib</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err="1">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numpy</a:t>
            </a:r>
            <a:endPar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pandas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pickle</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seaborn</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err="1">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sklearn.compose</a:t>
            </a:r>
            <a:endPar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err="1">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sklearn.ensemble</a:t>
            </a:r>
            <a:endPar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err="1">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sklearn.linear_model</a:t>
            </a:r>
            <a:endPar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err="1">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sklearn.metrics</a:t>
            </a:r>
            <a:endPar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err="1">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sklearn.model_selection</a:t>
            </a:r>
            <a:endPar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err="1">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sklearn.pipeline</a:t>
            </a:r>
            <a:endPar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err="1">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sklearn.preprocessing</a:t>
            </a:r>
            <a:endPar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err="1">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sklearn.svm</a:t>
            </a:r>
            <a:endPar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err="1">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sklearn.tree</a:t>
            </a:r>
            <a:endPar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err="1">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xgboost</a:t>
            </a:r>
            <a:endPar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2305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Data Collection</a:t>
            </a:r>
            <a:endParaRPr lang="en-US" sz="4450" dirty="0"/>
          </a:p>
        </p:txBody>
      </p:sp>
      <p:sp>
        <p:nvSpPr>
          <p:cNvPr id="3" name="Text 1"/>
          <p:cNvSpPr/>
          <p:nvPr/>
        </p:nvSpPr>
        <p:spPr>
          <a:xfrm>
            <a:off x="793790" y="37988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Data Sources</a:t>
            </a:r>
            <a:endParaRPr lang="en-US" sz="2200" dirty="0"/>
          </a:p>
        </p:txBody>
      </p:sp>
      <p:sp>
        <p:nvSpPr>
          <p:cNvPr id="4" name="Text 2"/>
          <p:cNvSpPr/>
          <p:nvPr/>
        </p:nvSpPr>
        <p:spPr>
          <a:xfrm>
            <a:off x="793790"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APIs from cricket boards</a:t>
            </a:r>
            <a:endParaRPr lang="en-US" sz="1750" dirty="0"/>
          </a:p>
        </p:txBody>
      </p:sp>
      <p:sp>
        <p:nvSpPr>
          <p:cNvPr id="5" name="Text 3"/>
          <p:cNvSpPr/>
          <p:nvPr/>
        </p:nvSpPr>
        <p:spPr>
          <a:xfrm>
            <a:off x="793790" y="48221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Official websites and historical databases</a:t>
            </a:r>
            <a:endParaRPr lang="en-US" sz="1750" dirty="0"/>
          </a:p>
        </p:txBody>
      </p:sp>
      <p:sp>
        <p:nvSpPr>
          <p:cNvPr id="6" name="Text 4"/>
          <p:cNvSpPr/>
          <p:nvPr/>
        </p:nvSpPr>
        <p:spPr>
          <a:xfrm>
            <a:off x="793790" y="5264348"/>
            <a:ext cx="6244709" cy="362903"/>
          </a:xfrm>
          <a:prstGeom prst="rect">
            <a:avLst/>
          </a:prstGeom>
          <a:noFill/>
          <a:ln/>
        </p:spPr>
        <p:txBody>
          <a:bodyPr wrap="none" lIns="0" tIns="0" rIns="0" bIns="0" rtlCol="0" anchor="t"/>
          <a:lstStyle/>
          <a:p>
            <a:pPr marL="342900" indent="-342900" algn="l">
              <a:lnSpc>
                <a:spcPts val="2850"/>
              </a:lnSpc>
              <a:buSzPct val="100000"/>
              <a:buChar char="•"/>
            </a:pPr>
            <a:endParaRPr lang="en-US" sz="1750" dirty="0"/>
          </a:p>
        </p:txBody>
      </p:sp>
      <p:sp>
        <p:nvSpPr>
          <p:cNvPr id="7" name="Text 5"/>
          <p:cNvSpPr/>
          <p:nvPr/>
        </p:nvSpPr>
        <p:spPr>
          <a:xfrm>
            <a:off x="7599521" y="37988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Data Challenges</a:t>
            </a:r>
            <a:endParaRPr lang="en-US" sz="2200" dirty="0"/>
          </a:p>
        </p:txBody>
      </p:sp>
      <p:sp>
        <p:nvSpPr>
          <p:cNvPr id="8" name="Text 6"/>
          <p:cNvSpPr/>
          <p:nvPr/>
        </p:nvSpPr>
        <p:spPr>
          <a:xfrm>
            <a:off x="7599521"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Inconsistencies and missing values</a:t>
            </a:r>
            <a:endParaRPr lang="en-US" sz="1750" dirty="0"/>
          </a:p>
        </p:txBody>
      </p:sp>
      <p:sp>
        <p:nvSpPr>
          <p:cNvPr id="9" name="Text 7"/>
          <p:cNvSpPr/>
          <p:nvPr/>
        </p:nvSpPr>
        <p:spPr>
          <a:xfrm>
            <a:off x="7599521" y="48221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API limitations and rate limits</a:t>
            </a:r>
            <a:endParaRPr lang="en-US" sz="1750" dirty="0"/>
          </a:p>
        </p:txBody>
      </p:sp>
      <p:sp>
        <p:nvSpPr>
          <p:cNvPr id="10" name="Text 8"/>
          <p:cNvSpPr/>
          <p:nvPr/>
        </p:nvSpPr>
        <p:spPr>
          <a:xfrm>
            <a:off x="7599521" y="52643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Ensuring data accuracy across 10 years</a:t>
            </a:r>
            <a:endParaRPr lang="en-US" sz="1750" dirty="0"/>
          </a:p>
        </p:txBody>
      </p:sp>
      <p:sp>
        <p:nvSpPr>
          <p:cNvPr id="11" name="Rectangle 10">
            <a:extLst>
              <a:ext uri="{FF2B5EF4-FFF2-40B4-BE49-F238E27FC236}">
                <a16:creationId xmlns:a16="http://schemas.microsoft.com/office/drawing/2014/main" id="{2C35DDFE-1C29-5DF4-4FC4-A41B6F5D3A61}"/>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8928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Data Preprocessing</a:t>
            </a:r>
            <a:endParaRPr lang="en-US" sz="4450" dirty="0"/>
          </a:p>
        </p:txBody>
      </p:sp>
      <p:sp>
        <p:nvSpPr>
          <p:cNvPr id="4" name="Shape 1"/>
          <p:cNvSpPr/>
          <p:nvPr/>
        </p:nvSpPr>
        <p:spPr>
          <a:xfrm>
            <a:off x="6280190" y="2938224"/>
            <a:ext cx="510302" cy="510302"/>
          </a:xfrm>
          <a:prstGeom prst="roundRect">
            <a:avLst>
              <a:gd name="adj" fmla="val 6667"/>
            </a:avLst>
          </a:prstGeom>
          <a:solidFill>
            <a:srgbClr val="3A3B3C"/>
          </a:solidFill>
          <a:ln/>
        </p:spPr>
      </p:sp>
      <p:sp>
        <p:nvSpPr>
          <p:cNvPr id="5" name="Text 2"/>
          <p:cNvSpPr/>
          <p:nvPr/>
        </p:nvSpPr>
        <p:spPr>
          <a:xfrm>
            <a:off x="7017306" y="301192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Clean raw data to suit machine learning models.</a:t>
            </a:r>
            <a:endParaRPr lang="en-US" sz="1750" dirty="0"/>
          </a:p>
        </p:txBody>
      </p:sp>
      <p:sp>
        <p:nvSpPr>
          <p:cNvPr id="6" name="Shape 3"/>
          <p:cNvSpPr/>
          <p:nvPr/>
        </p:nvSpPr>
        <p:spPr>
          <a:xfrm>
            <a:off x="6280190" y="3902154"/>
            <a:ext cx="510302" cy="510302"/>
          </a:xfrm>
          <a:prstGeom prst="roundRect">
            <a:avLst>
              <a:gd name="adj" fmla="val 6667"/>
            </a:avLst>
          </a:prstGeom>
          <a:solidFill>
            <a:srgbClr val="3A3B3C"/>
          </a:solidFill>
          <a:ln/>
        </p:spPr>
      </p:sp>
      <p:sp>
        <p:nvSpPr>
          <p:cNvPr id="7" name="Text 4"/>
          <p:cNvSpPr/>
          <p:nvPr/>
        </p:nvSpPr>
        <p:spPr>
          <a:xfrm>
            <a:off x="7017306" y="397585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Impute or remove missing data carefully.</a:t>
            </a:r>
            <a:endParaRPr lang="en-US" sz="1750" dirty="0"/>
          </a:p>
        </p:txBody>
      </p:sp>
      <p:sp>
        <p:nvSpPr>
          <p:cNvPr id="8" name="Shape 5"/>
          <p:cNvSpPr/>
          <p:nvPr/>
        </p:nvSpPr>
        <p:spPr>
          <a:xfrm>
            <a:off x="6280190" y="4866084"/>
            <a:ext cx="510302" cy="510302"/>
          </a:xfrm>
          <a:prstGeom prst="roundRect">
            <a:avLst>
              <a:gd name="adj" fmla="val 6667"/>
            </a:avLst>
          </a:prstGeom>
          <a:solidFill>
            <a:srgbClr val="3A3B3C"/>
          </a:solidFill>
          <a:ln/>
        </p:spPr>
      </p:sp>
      <p:sp>
        <p:nvSpPr>
          <p:cNvPr id="9" name="Text 6"/>
          <p:cNvSpPr/>
          <p:nvPr/>
        </p:nvSpPr>
        <p:spPr>
          <a:xfrm>
            <a:off x="7017306" y="493978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Normalize and scale features for better training.</a:t>
            </a:r>
            <a:endParaRPr lang="en-US" sz="1750" dirty="0"/>
          </a:p>
        </p:txBody>
      </p:sp>
      <p:sp>
        <p:nvSpPr>
          <p:cNvPr id="10" name="Shape 7"/>
          <p:cNvSpPr/>
          <p:nvPr/>
        </p:nvSpPr>
        <p:spPr>
          <a:xfrm>
            <a:off x="6280190" y="5830014"/>
            <a:ext cx="510302" cy="510302"/>
          </a:xfrm>
          <a:prstGeom prst="roundRect">
            <a:avLst>
              <a:gd name="adj" fmla="val 6667"/>
            </a:avLst>
          </a:prstGeom>
          <a:solidFill>
            <a:srgbClr val="3A3B3C"/>
          </a:solidFill>
          <a:ln/>
        </p:spPr>
      </p:sp>
      <p:sp>
        <p:nvSpPr>
          <p:cNvPr id="11" name="Text 8"/>
          <p:cNvSpPr/>
          <p:nvPr/>
        </p:nvSpPr>
        <p:spPr>
          <a:xfrm>
            <a:off x="7017306" y="590371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Detect and handle outliers to improve robustness.</a:t>
            </a:r>
            <a:endParaRPr lang="en-US" sz="1750" dirty="0"/>
          </a:p>
        </p:txBody>
      </p:sp>
      <p:sp>
        <p:nvSpPr>
          <p:cNvPr id="12" name="Rectangle 11">
            <a:extLst>
              <a:ext uri="{FF2B5EF4-FFF2-40B4-BE49-F238E27FC236}">
                <a16:creationId xmlns:a16="http://schemas.microsoft.com/office/drawing/2014/main" id="{99D37565-F531-79D2-A5DA-972CDB7085F0}"/>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AFC7EA73-10F2-EE20-D227-ADC9E09C3500}"/>
              </a:ext>
            </a:extLst>
          </p:cNvPr>
          <p:cNvPicPr>
            <a:picLocks noChangeAspect="1"/>
          </p:cNvPicPr>
          <p:nvPr/>
        </p:nvPicPr>
        <p:blipFill>
          <a:blip r:embed="rId4"/>
          <a:stretch>
            <a:fillRect/>
          </a:stretch>
        </p:blipFill>
        <p:spPr>
          <a:xfrm>
            <a:off x="31173" y="63915"/>
            <a:ext cx="5187475" cy="81017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48301" y="346548"/>
            <a:ext cx="8900398"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Exploratory Data Analysis (EDA)</a:t>
            </a:r>
            <a:endParaRPr lang="en-US" sz="4450" dirty="0"/>
          </a:p>
        </p:txBody>
      </p:sp>
      <p:sp>
        <p:nvSpPr>
          <p:cNvPr id="3" name="Text 1"/>
          <p:cNvSpPr/>
          <p:nvPr/>
        </p:nvSpPr>
        <p:spPr>
          <a:xfrm>
            <a:off x="793790" y="151839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Statistical Analysis</a:t>
            </a:r>
            <a:endParaRPr lang="en-US" sz="2200" dirty="0"/>
          </a:p>
        </p:txBody>
      </p:sp>
      <p:sp>
        <p:nvSpPr>
          <p:cNvPr id="4" name="Text 2"/>
          <p:cNvSpPr/>
          <p:nvPr/>
        </p:nvSpPr>
        <p:spPr>
          <a:xfrm>
            <a:off x="793790" y="1973439"/>
            <a:ext cx="3978116" cy="725805"/>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solidFill>
                  <a:srgbClr val="CFCBBF"/>
                </a:solidFill>
                <a:latin typeface="Raleway" pitchFamily="34" charset="0"/>
                <a:ea typeface="Raleway" pitchFamily="34" charset="-122"/>
                <a:cs typeface="Raleway" pitchFamily="34" charset="-120"/>
              </a:rPr>
              <a:t>Identifying distributions and correlation between features.</a:t>
            </a:r>
            <a:endParaRPr lang="en-US" sz="1750" dirty="0"/>
          </a:p>
        </p:txBody>
      </p:sp>
      <p:sp>
        <p:nvSpPr>
          <p:cNvPr id="5" name="Text 3"/>
          <p:cNvSpPr/>
          <p:nvPr/>
        </p:nvSpPr>
        <p:spPr>
          <a:xfrm>
            <a:off x="4771906" y="14995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Visualization</a:t>
            </a:r>
            <a:endParaRPr lang="en-US" sz="2200" dirty="0"/>
          </a:p>
        </p:txBody>
      </p:sp>
      <p:sp>
        <p:nvSpPr>
          <p:cNvPr id="6" name="Text 4"/>
          <p:cNvSpPr/>
          <p:nvPr/>
        </p:nvSpPr>
        <p:spPr>
          <a:xfrm>
            <a:off x="4771906" y="1942061"/>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Histograms of batting averages</a:t>
            </a:r>
            <a:endParaRPr lang="en-US" sz="1750" dirty="0"/>
          </a:p>
        </p:txBody>
      </p:sp>
      <p:sp>
        <p:nvSpPr>
          <p:cNvPr id="7" name="Text 5"/>
          <p:cNvSpPr/>
          <p:nvPr/>
        </p:nvSpPr>
        <p:spPr>
          <a:xfrm>
            <a:off x="4771906" y="2309768"/>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Scatter plots for strike rates</a:t>
            </a:r>
            <a:endParaRPr lang="en-US" sz="1750" dirty="0"/>
          </a:p>
        </p:txBody>
      </p:sp>
      <p:sp>
        <p:nvSpPr>
          <p:cNvPr id="8" name="Text 6"/>
          <p:cNvSpPr/>
          <p:nvPr/>
        </p:nvSpPr>
        <p:spPr>
          <a:xfrm>
            <a:off x="4771906" y="2672671"/>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Correlation matrices of player stats</a:t>
            </a:r>
            <a:endParaRPr lang="en-US" sz="1750" dirty="0"/>
          </a:p>
        </p:txBody>
      </p:sp>
      <p:sp>
        <p:nvSpPr>
          <p:cNvPr id="9" name="Text 7"/>
          <p:cNvSpPr/>
          <p:nvPr/>
        </p:nvSpPr>
        <p:spPr>
          <a:xfrm>
            <a:off x="9248699" y="14995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Insights</a:t>
            </a:r>
            <a:endParaRPr lang="en-US" sz="2200" dirty="0"/>
          </a:p>
        </p:txBody>
      </p:sp>
      <p:sp>
        <p:nvSpPr>
          <p:cNvPr id="10" name="Text 8"/>
          <p:cNvSpPr/>
          <p:nvPr/>
        </p:nvSpPr>
        <p:spPr>
          <a:xfrm>
            <a:off x="9253942" y="1956272"/>
            <a:ext cx="3978116" cy="725805"/>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solidFill>
                  <a:srgbClr val="CFCBBF"/>
                </a:solidFill>
                <a:latin typeface="Raleway" pitchFamily="34" charset="0"/>
                <a:ea typeface="Raleway" pitchFamily="34" charset="-122"/>
                <a:cs typeface="Raleway" pitchFamily="34" charset="-120"/>
              </a:rPr>
              <a:t>Key metrics like strike rate and economy impact outcomes.</a:t>
            </a:r>
            <a:endParaRPr lang="en-US" sz="1750" dirty="0"/>
          </a:p>
        </p:txBody>
      </p:sp>
      <p:sp>
        <p:nvSpPr>
          <p:cNvPr id="11" name="Rectangle 10">
            <a:extLst>
              <a:ext uri="{FF2B5EF4-FFF2-40B4-BE49-F238E27FC236}">
                <a16:creationId xmlns:a16="http://schemas.microsoft.com/office/drawing/2014/main" id="{4EBB8A5D-FB0B-B9BE-0470-D8008E85A74C}"/>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13" name="Picture 12">
            <a:extLst>
              <a:ext uri="{FF2B5EF4-FFF2-40B4-BE49-F238E27FC236}">
                <a16:creationId xmlns:a16="http://schemas.microsoft.com/office/drawing/2014/main" id="{57C4951A-BFB9-CC99-CB4B-3CA6ED3EB39C}"/>
              </a:ext>
            </a:extLst>
          </p:cNvPr>
          <p:cNvPicPr>
            <a:picLocks noChangeAspect="1"/>
          </p:cNvPicPr>
          <p:nvPr/>
        </p:nvPicPr>
        <p:blipFill>
          <a:blip r:embed="rId3"/>
          <a:stretch>
            <a:fillRect/>
          </a:stretch>
        </p:blipFill>
        <p:spPr>
          <a:xfrm>
            <a:off x="81400" y="3734028"/>
            <a:ext cx="3592658" cy="3592658"/>
          </a:xfrm>
          <a:prstGeom prst="rect">
            <a:avLst/>
          </a:prstGeom>
        </p:spPr>
      </p:pic>
      <p:pic>
        <p:nvPicPr>
          <p:cNvPr id="31" name="Picture 30">
            <a:extLst>
              <a:ext uri="{FF2B5EF4-FFF2-40B4-BE49-F238E27FC236}">
                <a16:creationId xmlns:a16="http://schemas.microsoft.com/office/drawing/2014/main" id="{CD8BC338-7BD3-04BB-FF0B-072C63B32CEC}"/>
              </a:ext>
            </a:extLst>
          </p:cNvPr>
          <p:cNvPicPr>
            <a:picLocks noChangeAspect="1"/>
          </p:cNvPicPr>
          <p:nvPr/>
        </p:nvPicPr>
        <p:blipFill>
          <a:blip r:embed="rId4"/>
          <a:srcRect l="4744" r="6794"/>
          <a:stretch/>
        </p:blipFill>
        <p:spPr>
          <a:xfrm>
            <a:off x="3770569" y="3734028"/>
            <a:ext cx="6356241" cy="3592658"/>
          </a:xfrm>
          <a:prstGeom prst="rect">
            <a:avLst/>
          </a:prstGeom>
        </p:spPr>
      </p:pic>
      <p:pic>
        <p:nvPicPr>
          <p:cNvPr id="32" name="Picture 31">
            <a:extLst>
              <a:ext uri="{FF2B5EF4-FFF2-40B4-BE49-F238E27FC236}">
                <a16:creationId xmlns:a16="http://schemas.microsoft.com/office/drawing/2014/main" id="{F96A5022-1975-5C44-3957-28CB34DB7323}"/>
              </a:ext>
            </a:extLst>
          </p:cNvPr>
          <p:cNvPicPr>
            <a:picLocks noChangeAspect="1"/>
          </p:cNvPicPr>
          <p:nvPr/>
        </p:nvPicPr>
        <p:blipFill>
          <a:blip r:embed="rId5"/>
          <a:srcRect l="21343" t="233" r="18231"/>
          <a:stretch/>
        </p:blipFill>
        <p:spPr>
          <a:xfrm>
            <a:off x="10212688" y="3734028"/>
            <a:ext cx="4351989" cy="35926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5B52F0-4F59-BC63-1C5C-4A6C89CBB195}"/>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B415A7BF-DDAE-A33D-E7E2-F54E55F52353}"/>
              </a:ext>
            </a:extLst>
          </p:cNvPr>
          <p:cNvPicPr>
            <a:picLocks noChangeAspect="1"/>
          </p:cNvPicPr>
          <p:nvPr/>
        </p:nvPicPr>
        <p:blipFill>
          <a:blip r:embed="rId2"/>
          <a:stretch>
            <a:fillRect/>
          </a:stretch>
        </p:blipFill>
        <p:spPr>
          <a:xfrm>
            <a:off x="4099251" y="483604"/>
            <a:ext cx="6431897" cy="3215949"/>
          </a:xfrm>
          <a:prstGeom prst="rect">
            <a:avLst/>
          </a:prstGeom>
        </p:spPr>
      </p:pic>
      <p:pic>
        <p:nvPicPr>
          <p:cNvPr id="6" name="Picture 5">
            <a:extLst>
              <a:ext uri="{FF2B5EF4-FFF2-40B4-BE49-F238E27FC236}">
                <a16:creationId xmlns:a16="http://schemas.microsoft.com/office/drawing/2014/main" id="{1940750E-C500-572B-5C8E-79BD5B67C44B}"/>
              </a:ext>
            </a:extLst>
          </p:cNvPr>
          <p:cNvPicPr>
            <a:picLocks noChangeAspect="1"/>
          </p:cNvPicPr>
          <p:nvPr/>
        </p:nvPicPr>
        <p:blipFill>
          <a:blip r:embed="rId3"/>
          <a:stretch>
            <a:fillRect/>
          </a:stretch>
        </p:blipFill>
        <p:spPr>
          <a:xfrm>
            <a:off x="155940" y="4530047"/>
            <a:ext cx="6431896" cy="3215948"/>
          </a:xfrm>
          <a:prstGeom prst="rect">
            <a:avLst/>
          </a:prstGeom>
        </p:spPr>
      </p:pic>
      <p:pic>
        <p:nvPicPr>
          <p:cNvPr id="12" name="Picture 11">
            <a:extLst>
              <a:ext uri="{FF2B5EF4-FFF2-40B4-BE49-F238E27FC236}">
                <a16:creationId xmlns:a16="http://schemas.microsoft.com/office/drawing/2014/main" id="{350C40EB-E925-E528-52AD-142959E89196}"/>
              </a:ext>
            </a:extLst>
          </p:cNvPr>
          <p:cNvPicPr>
            <a:picLocks noChangeAspect="1"/>
          </p:cNvPicPr>
          <p:nvPr/>
        </p:nvPicPr>
        <p:blipFill>
          <a:blip r:embed="rId4"/>
          <a:stretch>
            <a:fillRect/>
          </a:stretch>
        </p:blipFill>
        <p:spPr>
          <a:xfrm>
            <a:off x="7675868" y="4514226"/>
            <a:ext cx="6431895" cy="3215948"/>
          </a:xfrm>
          <a:prstGeom prst="rect">
            <a:avLst/>
          </a:prstGeom>
        </p:spPr>
      </p:pic>
    </p:spTree>
    <p:extLst>
      <p:ext uri="{BB962C8B-B14F-4D97-AF65-F5344CB8AC3E}">
        <p14:creationId xmlns:p14="http://schemas.microsoft.com/office/powerpoint/2010/main" val="2702671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43973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Feature Engineering</a:t>
            </a:r>
            <a:endParaRPr lang="en-US" sz="4450" dirty="0"/>
          </a:p>
        </p:txBody>
      </p:sp>
      <p:sp>
        <p:nvSpPr>
          <p:cNvPr id="4" name="Shape 1"/>
          <p:cNvSpPr/>
          <p:nvPr/>
        </p:nvSpPr>
        <p:spPr>
          <a:xfrm>
            <a:off x="6101802" y="1309255"/>
            <a:ext cx="7974153" cy="2549787"/>
          </a:xfrm>
          <a:prstGeom prst="roundRect">
            <a:avLst>
              <a:gd name="adj" fmla="val 2038"/>
            </a:avLst>
          </a:prstGeom>
          <a:solidFill>
            <a:srgbClr val="3A3B3C"/>
          </a:solidFill>
          <a:ln/>
        </p:spPr>
      </p:sp>
      <p:sp>
        <p:nvSpPr>
          <p:cNvPr id="5" name="Text 2"/>
          <p:cNvSpPr/>
          <p:nvPr/>
        </p:nvSpPr>
        <p:spPr>
          <a:xfrm>
            <a:off x="6280189" y="14521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    Features</a:t>
            </a:r>
            <a:endParaRPr lang="en-US" sz="2200" dirty="0"/>
          </a:p>
        </p:txBody>
      </p:sp>
      <p:sp>
        <p:nvSpPr>
          <p:cNvPr id="6" name="Text 3"/>
          <p:cNvSpPr/>
          <p:nvPr/>
        </p:nvSpPr>
        <p:spPr>
          <a:xfrm>
            <a:off x="6424017" y="1843725"/>
            <a:ext cx="6997343" cy="2280747"/>
          </a:xfrm>
          <a:prstGeom prst="rect">
            <a:avLst/>
          </a:prstGeom>
          <a:noFill/>
          <a:ln/>
        </p:spPr>
        <p:txBody>
          <a:bodyPr wrap="square" lIns="0" tIns="0" rIns="0" bIns="0" rtlCol="0" anchor="t"/>
          <a:lstStyle/>
          <a:p>
            <a:pPr marL="285750" indent="-285750">
              <a:lnSpc>
                <a:spcPct val="150000"/>
              </a:lnSpc>
              <a:buFont typeface="Arial" panose="020B0604020202020204" pitchFamily="34" charset="0"/>
              <a:buChar char="•"/>
            </a:pPr>
            <a:r>
              <a:rPr lang="en-US" sz="1750" dirty="0">
                <a:solidFill>
                  <a:schemeClr val="bg2">
                    <a:lumMod val="90000"/>
                  </a:schemeClr>
                </a:solidFill>
                <a:latin typeface="Raleway" pitchFamily="2" charset="0"/>
              </a:rPr>
              <a:t>Toss winner</a:t>
            </a:r>
          </a:p>
          <a:p>
            <a:pPr marL="285750" indent="-285750">
              <a:lnSpc>
                <a:spcPct val="150000"/>
              </a:lnSpc>
              <a:buFont typeface="Arial" panose="020B0604020202020204" pitchFamily="34" charset="0"/>
              <a:buChar char="•"/>
            </a:pPr>
            <a:r>
              <a:rPr lang="en-US" sz="1750" dirty="0">
                <a:solidFill>
                  <a:schemeClr val="bg2">
                    <a:lumMod val="90000"/>
                  </a:schemeClr>
                </a:solidFill>
                <a:latin typeface="Raleway" pitchFamily="2" charset="0"/>
              </a:rPr>
              <a:t>Batting first or second</a:t>
            </a:r>
          </a:p>
          <a:p>
            <a:pPr marL="285750" indent="-285750">
              <a:lnSpc>
                <a:spcPct val="150000"/>
              </a:lnSpc>
              <a:buFont typeface="Arial" panose="020B0604020202020204" pitchFamily="34" charset="0"/>
              <a:buChar char="•"/>
            </a:pPr>
            <a:r>
              <a:rPr lang="en-US" sz="1750" dirty="0">
                <a:solidFill>
                  <a:schemeClr val="bg2">
                    <a:lumMod val="90000"/>
                  </a:schemeClr>
                </a:solidFill>
                <a:latin typeface="Raleway" pitchFamily="2" charset="0"/>
              </a:rPr>
              <a:t>Venue-based team performance</a:t>
            </a:r>
          </a:p>
          <a:p>
            <a:pPr marL="285750" indent="-285750">
              <a:lnSpc>
                <a:spcPct val="150000"/>
              </a:lnSpc>
              <a:buFont typeface="Arial" panose="020B0604020202020204" pitchFamily="34" charset="0"/>
              <a:buChar char="•"/>
            </a:pPr>
            <a:r>
              <a:rPr lang="en-US" sz="1750" dirty="0">
                <a:solidFill>
                  <a:schemeClr val="bg2">
                    <a:lumMod val="90000"/>
                  </a:schemeClr>
                </a:solidFill>
                <a:latin typeface="Raleway" pitchFamily="2" charset="0"/>
              </a:rPr>
              <a:t>Team  win  percentage</a:t>
            </a:r>
          </a:p>
          <a:p>
            <a:pPr marL="285750" indent="-285750">
              <a:lnSpc>
                <a:spcPct val="150000"/>
              </a:lnSpc>
              <a:buFont typeface="Arial" panose="020B0604020202020204" pitchFamily="34" charset="0"/>
              <a:buChar char="•"/>
            </a:pPr>
            <a:endParaRPr lang="en-US" sz="1750" dirty="0">
              <a:solidFill>
                <a:schemeClr val="bg2">
                  <a:lumMod val="90000"/>
                </a:schemeClr>
              </a:solidFill>
              <a:latin typeface="Raleway" pitchFamily="2" charset="0"/>
            </a:endParaRPr>
          </a:p>
        </p:txBody>
      </p:sp>
      <p:sp>
        <p:nvSpPr>
          <p:cNvPr id="7" name="Shape 4"/>
          <p:cNvSpPr/>
          <p:nvPr/>
        </p:nvSpPr>
        <p:spPr>
          <a:xfrm>
            <a:off x="6101802" y="4045754"/>
            <a:ext cx="7961742" cy="2874590"/>
          </a:xfrm>
          <a:prstGeom prst="roundRect">
            <a:avLst>
              <a:gd name="adj" fmla="val 2038"/>
            </a:avLst>
          </a:prstGeom>
          <a:solidFill>
            <a:srgbClr val="3A3B3C"/>
          </a:solidFill>
          <a:ln/>
        </p:spPr>
      </p:sp>
      <p:sp>
        <p:nvSpPr>
          <p:cNvPr id="8" name="Text 5"/>
          <p:cNvSpPr/>
          <p:nvPr/>
        </p:nvSpPr>
        <p:spPr>
          <a:xfrm>
            <a:off x="6280190" y="419694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Feature Selection</a:t>
            </a:r>
            <a:endParaRPr lang="en-US" sz="2200" dirty="0"/>
          </a:p>
        </p:txBody>
      </p:sp>
      <p:sp>
        <p:nvSpPr>
          <p:cNvPr id="9" name="Text 6"/>
          <p:cNvSpPr/>
          <p:nvPr/>
        </p:nvSpPr>
        <p:spPr>
          <a:xfrm>
            <a:off x="6388693" y="4524647"/>
            <a:ext cx="7705210" cy="1577435"/>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solidFill>
                  <a:srgbClr val="CFCBBF"/>
                </a:solidFill>
                <a:latin typeface="Raleway" pitchFamily="34" charset="0"/>
                <a:ea typeface="Raleway" pitchFamily="34" charset="-122"/>
                <a:cs typeface="Raleway" pitchFamily="34" charset="-120"/>
              </a:rPr>
              <a:t>Correlation analysis </a:t>
            </a:r>
          </a:p>
          <a:p>
            <a:pPr marL="285750" indent="-285750" algn="l">
              <a:lnSpc>
                <a:spcPts val="2850"/>
              </a:lnSpc>
              <a:buFont typeface="Arial" panose="020B0604020202020204" pitchFamily="34" charset="0"/>
              <a:buChar char="•"/>
            </a:pPr>
            <a:r>
              <a:rPr lang="en-US" sz="1750" dirty="0">
                <a:solidFill>
                  <a:schemeClr val="bg2">
                    <a:lumMod val="90000"/>
                  </a:schemeClr>
                </a:solidFill>
                <a:latin typeface="Raleway" pitchFamily="2" charset="0"/>
              </a:rPr>
              <a:t>Feature importance using model-based selection (e.g., Random Forest feature importance</a:t>
            </a:r>
            <a:r>
              <a:rPr lang="en-US" sz="1600" dirty="0">
                <a:solidFill>
                  <a:schemeClr val="bg2">
                    <a:lumMod val="90000"/>
                  </a:schemeClr>
                </a:solidFill>
                <a:latin typeface="Raleway" pitchFamily="2" charset="0"/>
              </a:rPr>
              <a:t>)</a:t>
            </a:r>
          </a:p>
          <a:p>
            <a:pPr marL="285750" indent="-285750" algn="l">
              <a:lnSpc>
                <a:spcPts val="2850"/>
              </a:lnSpc>
              <a:buFont typeface="Arial" panose="020B0604020202020204" pitchFamily="34" charset="0"/>
              <a:buChar char="•"/>
            </a:pPr>
            <a:r>
              <a:rPr lang="en-US" sz="1750" dirty="0">
                <a:solidFill>
                  <a:schemeClr val="bg2">
                    <a:lumMod val="90000"/>
                  </a:schemeClr>
                </a:solidFill>
                <a:latin typeface="Raleway" pitchFamily="2" charset="0"/>
              </a:rPr>
              <a:t>Removed low-variance or irrelevant features</a:t>
            </a:r>
          </a:p>
        </p:txBody>
      </p:sp>
      <p:sp>
        <p:nvSpPr>
          <p:cNvPr id="13" name="Rectangle 12">
            <a:extLst>
              <a:ext uri="{FF2B5EF4-FFF2-40B4-BE49-F238E27FC236}">
                <a16:creationId xmlns:a16="http://schemas.microsoft.com/office/drawing/2014/main" id="{ADB20D7E-7B68-B803-561F-AA8331B77541}"/>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1" name="Text 8"/>
          <p:cNvSpPr/>
          <p:nvPr/>
        </p:nvSpPr>
        <p:spPr>
          <a:xfrm>
            <a:off x="6280250" y="6678171"/>
            <a:ext cx="2978825" cy="354330"/>
          </a:xfrm>
          <a:prstGeom prst="rect">
            <a:avLst/>
          </a:prstGeom>
          <a:noFill/>
          <a:ln/>
        </p:spPr>
        <p:txBody>
          <a:bodyPr wrap="none" lIns="0" tIns="0" rIns="0" bIns="0" rtlCol="0" anchor="t"/>
          <a:lstStyle/>
          <a:p>
            <a:pPr marL="0" indent="0" algn="l">
              <a:lnSpc>
                <a:spcPts val="2750"/>
              </a:lnSpc>
              <a:buNone/>
            </a:pPr>
            <a:endParaRPr lang="en-US" sz="2200" dirty="0">
              <a:solidFill>
                <a:schemeClr val="bg2">
                  <a:lumMod val="75000"/>
                </a:schemeClr>
              </a:solidFill>
            </a:endParaRPr>
          </a:p>
        </p:txBody>
      </p:sp>
      <p:sp>
        <p:nvSpPr>
          <p:cNvPr id="12" name="Text 9"/>
          <p:cNvSpPr/>
          <p:nvPr/>
        </p:nvSpPr>
        <p:spPr>
          <a:xfrm>
            <a:off x="6424017" y="7023262"/>
            <a:ext cx="7102793"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TotalTime>
  <Words>909</Words>
  <Application>Microsoft Office PowerPoint</Application>
  <PresentationFormat>Custom</PresentationFormat>
  <Paragraphs>221</Paragraphs>
  <Slides>17</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Prata</vt:lpstr>
      <vt:lpstr>Sitka Display Semibold</vt:lpstr>
      <vt:lpstr>Calibri</vt:lpstr>
      <vt:lpstr>Arial</vt:lpstr>
      <vt:lpstr>Roboto</vt:lpstr>
      <vt:lpstr>Raleway</vt:lpstr>
      <vt:lpstr>Arial Black</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Aman Kumar Gupta;Akash Sen</dc:creator>
  <cp:lastModifiedBy>Akash Sen</cp:lastModifiedBy>
  <cp:revision>19</cp:revision>
  <dcterms:created xsi:type="dcterms:W3CDTF">2025-04-30T08:29:11Z</dcterms:created>
  <dcterms:modified xsi:type="dcterms:W3CDTF">2025-05-05T10:14:50Z</dcterms:modified>
</cp:coreProperties>
</file>